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45"/>
  </p:notesMasterIdLst>
  <p:sldIdLst>
    <p:sldId id="282" r:id="rId2"/>
    <p:sldId id="317" r:id="rId3"/>
    <p:sldId id="320" r:id="rId4"/>
    <p:sldId id="318" r:id="rId5"/>
    <p:sldId id="284" r:id="rId6"/>
    <p:sldId id="283" r:id="rId7"/>
    <p:sldId id="285" r:id="rId8"/>
    <p:sldId id="286" r:id="rId9"/>
    <p:sldId id="287" r:id="rId10"/>
    <p:sldId id="300" r:id="rId11"/>
    <p:sldId id="321" r:id="rId12"/>
    <p:sldId id="288" r:id="rId13"/>
    <p:sldId id="289" r:id="rId14"/>
    <p:sldId id="290" r:id="rId15"/>
    <p:sldId id="326" r:id="rId16"/>
    <p:sldId id="328" r:id="rId17"/>
    <p:sldId id="327" r:id="rId18"/>
    <p:sldId id="292" r:id="rId19"/>
    <p:sldId id="299" r:id="rId20"/>
    <p:sldId id="291" r:id="rId21"/>
    <p:sldId id="293" r:id="rId22"/>
    <p:sldId id="294" r:id="rId23"/>
    <p:sldId id="295" r:id="rId24"/>
    <p:sldId id="296" r:id="rId25"/>
    <p:sldId id="297" r:id="rId26"/>
    <p:sldId id="298" r:id="rId27"/>
    <p:sldId id="301" r:id="rId28"/>
    <p:sldId id="329" r:id="rId29"/>
    <p:sldId id="322" r:id="rId30"/>
    <p:sldId id="323" r:id="rId31"/>
    <p:sldId id="314" r:id="rId32"/>
    <p:sldId id="325" r:id="rId33"/>
    <p:sldId id="316" r:id="rId34"/>
    <p:sldId id="302" r:id="rId35"/>
    <p:sldId id="306" r:id="rId36"/>
    <p:sldId id="309" r:id="rId37"/>
    <p:sldId id="308" r:id="rId38"/>
    <p:sldId id="307" r:id="rId39"/>
    <p:sldId id="319" r:id="rId40"/>
    <p:sldId id="310" r:id="rId41"/>
    <p:sldId id="311" r:id="rId42"/>
    <p:sldId id="312" r:id="rId43"/>
    <p:sldId id="313" r:id="rId4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d Myers" initials="BM" lastIdx="4" clrIdx="0">
    <p:extLst>
      <p:ext uri="{19B8F6BF-5375-455C-9EA6-DF929625EA0E}">
        <p15:presenceInfo xmlns:p15="http://schemas.microsoft.com/office/powerpoint/2012/main" userId="S-1-5-21-2091603964-771116794-2015980265-10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26" autoAdjust="0"/>
    <p:restoredTop sz="90559" autoAdjust="0"/>
  </p:normalViewPr>
  <p:slideViewPr>
    <p:cSldViewPr snapToGrid="0">
      <p:cViewPr varScale="1">
        <p:scale>
          <a:sx n="65" d="100"/>
          <a:sy n="65" d="100"/>
        </p:scale>
        <p:origin x="34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5.xml"/><Relationship Id="rId7" Type="http://schemas.openxmlformats.org/officeDocument/2006/relationships/slide" Target="slides/slide43.xml"/><Relationship Id="rId2" Type="http://schemas.openxmlformats.org/officeDocument/2006/relationships/slide" Target="slides/slide34.xml"/><Relationship Id="rId1" Type="http://schemas.openxmlformats.org/officeDocument/2006/relationships/slide" Target="slides/slide1.xml"/><Relationship Id="rId6" Type="http://schemas.openxmlformats.org/officeDocument/2006/relationships/slide" Target="slides/slide42.xml"/><Relationship Id="rId5" Type="http://schemas.openxmlformats.org/officeDocument/2006/relationships/slide" Target="slides/slide41.xml"/><Relationship Id="rId4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35BE08-4459-493F-8D08-3AF2A84B31AE}" type="slidenum">
              <a:rPr lang="en-US"/>
              <a:pPr/>
              <a:t>36</a:t>
            </a:fld>
            <a:endParaRPr lang="en-US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115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FA2860-48BD-4768-9552-EBD253BBFC1C}" type="slidenum">
              <a:rPr lang="en-US"/>
              <a:pPr/>
              <a:t>37</a:t>
            </a:fld>
            <a:endParaRPr lang="en-US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76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BED7AE-E235-4878-9AE6-EF759F3D21FE}" type="slidenum">
              <a:rPr lang="en-US"/>
              <a:pPr/>
              <a:t>38</a:t>
            </a:fld>
            <a:endParaRPr lang="en-US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998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B95E82-4116-4FBA-AB08-3B4FB135F1DA}" type="slidenum">
              <a:rPr lang="en-US"/>
              <a:pPr/>
              <a:t>40</a:t>
            </a:fld>
            <a:endParaRPr lang="en-US"/>
          </a:p>
        </p:txBody>
      </p:sp>
      <p:sp>
        <p:nvSpPr>
          <p:cNvPr id="34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053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C3049-06C7-4A6A-8D7F-4E96D0B408BE}" type="slidenum">
              <a:rPr lang="en-US"/>
              <a:pPr/>
              <a:t>41</a:t>
            </a:fld>
            <a:endParaRPr lang="en-US"/>
          </a:p>
        </p:txBody>
      </p:sp>
      <p:sp>
        <p:nvSpPr>
          <p:cNvPr id="34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2917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176037-3B87-4FD6-9AF7-5887F2E034C7}" type="slidenum">
              <a:rPr lang="en-US"/>
              <a:pPr/>
              <a:t>42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973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0D933C-C221-4DAD-ADC8-9E9C48A497E9}" type="slidenum">
              <a:rPr lang="en-US"/>
              <a:pPr/>
              <a:t>43</a:t>
            </a:fld>
            <a:endParaRPr lang="en-US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90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563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13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213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in class discussion</a:t>
            </a:r>
            <a:r>
              <a:rPr lang="en-US" baseline="0" dirty="0"/>
              <a:t> during lecture:</a:t>
            </a:r>
            <a:endParaRPr lang="en-US" dirty="0"/>
          </a:p>
          <a:p>
            <a:r>
              <a:rPr lang="en-US" dirty="0"/>
              <a:t>Fusion 360(a CAD software) has it implemented in a pretty cool way…it has a “timeline” at the bottom where you can go back and change things/move the order around</a:t>
            </a:r>
          </a:p>
          <a:p>
            <a:r>
              <a:rPr lang="en-US" dirty="0"/>
              <a:t>Here’s an image: https://encrypted-tbn0.gstatic.com/images?q=tbn%3AANd9GcR0_aZJRxR3BVD3nsj2IKml89uGhZR3cwJncA&amp;usqp=CAU </a:t>
            </a:r>
          </a:p>
          <a:p>
            <a:r>
              <a:rPr lang="en-US" dirty="0"/>
              <a:t>(I</a:t>
            </a:r>
            <a:r>
              <a:rPr lang="en-US" baseline="0" dirty="0"/>
              <a:t> put the picture above to the left of the slide.)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08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30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B7A3F-BB7F-4D63-9C6A-E348C1E8C26A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0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2691F8-1850-4FFC-B37E-F3093C8D717D}" type="slidenum">
              <a:rPr lang="en-US"/>
              <a:pPr/>
              <a:t>34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801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D0B529-62CC-4ECD-88DF-13C7F334E369}" type="slidenum">
              <a:rPr lang="en-US"/>
              <a:pPr/>
              <a:t>35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646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9922" y="1443038"/>
            <a:ext cx="10356849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8126" y="4425957"/>
            <a:ext cx="9001129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014408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34453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12" descr="red_hcii_logo">
            <a:extLst>
              <a:ext uri="{FF2B5EF4-FFF2-40B4-BE49-F238E27FC236}">
                <a16:creationId xmlns:a16="http://schemas.microsoft.com/office/drawing/2014/main" id="{289D9F41-88B2-48C9-A79E-7073DD3CB3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40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7">
            <a:extLst>
              <a:ext uri="{FF2B5EF4-FFF2-40B4-BE49-F238E27FC236}">
                <a16:creationId xmlns:a16="http://schemas.microsoft.com/office/drawing/2014/main" id="{855DD71D-5500-4347-86DF-01E8C13A32A0}"/>
              </a:ext>
            </a:extLst>
          </p:cNvPr>
          <p:cNvGrpSpPr>
            <a:grpSpLocks/>
          </p:cNvGrpSpPr>
          <p:nvPr userDrawn="1"/>
        </p:nvGrpSpPr>
        <p:grpSpPr bwMode="auto">
          <a:xfrm rot="5400000">
            <a:off x="-3079749" y="3079751"/>
            <a:ext cx="6858000" cy="698499"/>
            <a:chOff x="0" y="0"/>
            <a:chExt cx="5760" cy="128"/>
          </a:xfrm>
        </p:grpSpPr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3C1A796D-526D-4B5B-8338-EE6C66D8C69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EE993EEE-E4F2-43CD-8AC7-8EE6465B26C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F2D1503B-B5A2-493A-83F2-95A6C85F879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1">
              <a:extLst>
                <a:ext uri="{FF2B5EF4-FFF2-40B4-BE49-F238E27FC236}">
                  <a16:creationId xmlns:a16="http://schemas.microsoft.com/office/drawing/2014/main" id="{B8947161-BB97-46D7-A813-77801D64C05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0937" y="6432551"/>
            <a:ext cx="4750129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5975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5975"/>
            <a:ext cx="3860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5975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00800"/>
            <a:ext cx="3860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71138"/>
            <a:ext cx="3860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7"/>
            <a:ext cx="12192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49684" y="6248400"/>
            <a:ext cx="489263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2" descr="red_hcii_logo">
            <a:extLst>
              <a:ext uri="{FF2B5EF4-FFF2-40B4-BE49-F238E27FC236}">
                <a16:creationId xmlns:a16="http://schemas.microsoft.com/office/drawing/2014/main" id="{32165FDC-D8E8-4F33-A2D6-07175201B1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707853" y="211141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en.wikipedia.org/wiki/Command_patter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rveymonkey.com/r/SSUI2021midter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utodesk.com/products/fusion-360/blog/master-the-timeline-browser-preference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urlander.net/DJ/Videos/EditableGraphicalHistoriesVideo.shtml" TargetMode="External"/><Relationship Id="rId2" Type="http://schemas.openxmlformats.org/officeDocument/2006/relationships/hyperlink" Target="http://ieeexplore.ieee.org/stamp/stamp.jsp?tp=&amp;arnumber=18020&amp;isnumber=66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hyperlink" Target="https://www.youtube.com/watch?v=qUHnZudq7ws&amp;list=PL3856C8FlIWfr_tX8CMUhOJvl34ylClgb&amp;index=2" TargetMode="External"/><Relationship Id="rId2" Type="http://schemas.openxmlformats.org/officeDocument/2006/relationships/hyperlink" Target="http://dl.acm.org/citation.cfm?doid=2702123.270254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_EmbGg-b6Mo" TargetMode="External"/><Relationship Id="rId5" Type="http://schemas.openxmlformats.org/officeDocument/2006/relationships/image" Target="../media/image19.jpeg"/><Relationship Id="rId4" Type="http://schemas.openxmlformats.org/officeDocument/2006/relationships/image" Target="../media/image1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lbIBdlUGIc" TargetMode="External"/><Relationship Id="rId2" Type="http://schemas.openxmlformats.org/officeDocument/2006/relationships/hyperlink" Target="http://www.cs.cmu.edu/~natprog/papers/ICSE15-Azurite-v12-CameraReady.pdf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hyperlink" Target="http://dl.acm.org/citation.cfm?id=274716" TargetMode="External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.cmu.edu/~amulet/videos/Topaz.mp4" TargetMode="External"/><Relationship Id="rId5" Type="http://schemas.openxmlformats.org/officeDocument/2006/relationships/hyperlink" Target="http://youtu.be/RtHgofs4p3U" TargetMode="External"/><Relationship Id="rId4" Type="http://schemas.openxmlformats.org/officeDocument/2006/relationships/hyperlink" Target="http://www.cs.cmu.edu/~amulet/papers/commandsbydemo-p534-myers.pdf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10.1016/0953-5438(92)90021-7" TargetMode="External"/><Relationship Id="rId2" Type="http://schemas.openxmlformats.org/officeDocument/2006/relationships/hyperlink" Target="https://tinyurl.com/SSUIUnd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nk.springer.com/chapter/10.1007%2F978-94-011-0349-7_15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hyperlink" Target="http://www.cs.cmu.edu/~NatProg/papers/Myers2006Crystal.pdf" TargetMode="External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jpeg"/><Relationship Id="rId5" Type="http://schemas.openxmlformats.org/officeDocument/2006/relationships/hyperlink" Target="http://www.cs.cmu.edu/~natprog/movies/Crystal.mov" TargetMode="External"/><Relationship Id="rId4" Type="http://schemas.openxmlformats.org/officeDocument/2006/relationships/hyperlink" Target="http://youtu.be/hC3n6ndHd8M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Lecture 14:</a:t>
            </a:r>
            <a:br>
              <a:rPr lang="en-US" sz="2800" dirty="0"/>
            </a:br>
            <a:r>
              <a:rPr lang="en-US" dirty="0"/>
              <a:t>Command Objects &amp;</a:t>
            </a:r>
            <a:br>
              <a:rPr lang="en-US" dirty="0"/>
            </a:br>
            <a:r>
              <a:rPr lang="en-US" dirty="0"/>
              <a:t>Support for Undo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in Various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details for how Linear Undo works in </a:t>
            </a:r>
            <a:r>
              <a:rPr lang="en-US" dirty="0">
                <a:solidFill>
                  <a:srgbClr val="C00000"/>
                </a:solidFill>
              </a:rPr>
              <a:t>PowerPoint</a:t>
            </a:r>
          </a:p>
          <a:p>
            <a:pPr lvl="1"/>
            <a:r>
              <a:rPr lang="en-US" dirty="0"/>
              <a:t>Good reference for expected behaviors</a:t>
            </a:r>
          </a:p>
          <a:p>
            <a:pPr lvl="1"/>
            <a:r>
              <a:rPr lang="en-US" dirty="0"/>
              <a:t>Note how selection changes as a result of undo</a:t>
            </a:r>
          </a:p>
          <a:p>
            <a:r>
              <a:rPr lang="en-US" dirty="0"/>
              <a:t>Many programs have “unusual” designs for undo</a:t>
            </a:r>
          </a:p>
          <a:p>
            <a:pPr lvl="1"/>
            <a:r>
              <a:rPr lang="en-US" dirty="0"/>
              <a:t>Outlook – single level; undo delete – not selected (so hard to find)</a:t>
            </a:r>
          </a:p>
          <a:p>
            <a:pPr lvl="1"/>
            <a:r>
              <a:rPr lang="en-US" dirty="0"/>
              <a:t>Emacs editor – weird “switch directions” undo – forward/backwards</a:t>
            </a:r>
          </a:p>
          <a:p>
            <a:pPr lvl="1"/>
            <a:r>
              <a:rPr lang="en-US" dirty="0" err="1"/>
              <a:t>PhotoShop</a:t>
            </a:r>
            <a:r>
              <a:rPr lang="en-US" dirty="0"/>
              <a:t> – 2 or 3 different undo mechanisms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683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745" y="122241"/>
            <a:ext cx="8929255" cy="886755"/>
          </a:xfrm>
        </p:spPr>
        <p:txBody>
          <a:bodyPr/>
          <a:lstStyle/>
          <a:p>
            <a:r>
              <a:rPr lang="en-US" dirty="0"/>
              <a:t>Adobe </a:t>
            </a:r>
            <a:r>
              <a:rPr lang="en-US" dirty="0" err="1"/>
              <a:t>PhotoShop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927" y="1008999"/>
            <a:ext cx="9570625" cy="4629801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History pane displays previous operations</a:t>
            </a:r>
          </a:p>
          <a:p>
            <a:r>
              <a:rPr lang="en-US" dirty="0"/>
              <a:t>^Z – one-level undo that toggles undo/redo – until V2019</a:t>
            </a:r>
          </a:p>
          <a:p>
            <a:r>
              <a:rPr lang="en-US" dirty="0"/>
              <a:t>Also Shift-^Z, Alt-^Z - linear undo forwards and backwards</a:t>
            </a:r>
          </a:p>
          <a:p>
            <a:pPr lvl="1"/>
            <a:r>
              <a:rPr lang="en-US" dirty="0"/>
              <a:t>Redo list erased on new</a:t>
            </a:r>
            <a:br>
              <a:rPr lang="en-US" dirty="0"/>
            </a:br>
            <a:r>
              <a:rPr lang="en-US" dirty="0"/>
              <a:t>operations</a:t>
            </a:r>
          </a:p>
          <a:p>
            <a:r>
              <a:rPr lang="en-US" dirty="0"/>
              <a:t>“History brush”</a:t>
            </a:r>
          </a:p>
          <a:p>
            <a:pPr lvl="1"/>
            <a:r>
              <a:rPr lang="en-US" dirty="0"/>
              <a:t>Select point in past and</a:t>
            </a:r>
            <a:br>
              <a:rPr lang="en-US" dirty="0"/>
            </a:br>
            <a:r>
              <a:rPr lang="en-US" dirty="0"/>
              <a:t>brush area – returns to</a:t>
            </a:r>
            <a:br>
              <a:rPr lang="en-US" dirty="0"/>
            </a:br>
            <a:r>
              <a:rPr lang="en-US" dirty="0"/>
              <a:t>the way it was in the past</a:t>
            </a:r>
          </a:p>
          <a:p>
            <a:pPr lvl="1"/>
            <a:r>
              <a:rPr lang="en-US" dirty="0"/>
              <a:t>Can’t “skip” operations</a:t>
            </a:r>
          </a:p>
          <a:p>
            <a:pPr lvl="1"/>
            <a:r>
              <a:rPr lang="en-US" dirty="0"/>
              <a:t>Is selective by </a:t>
            </a:r>
            <a:r>
              <a:rPr lang="en-US" i="1" dirty="0"/>
              <a:t>region</a:t>
            </a:r>
            <a:r>
              <a:rPr lang="en-US" dirty="0"/>
              <a:t>, but</a:t>
            </a:r>
            <a:br>
              <a:rPr lang="en-US" dirty="0"/>
            </a:br>
            <a:r>
              <a:rPr lang="en-US" dirty="0"/>
              <a:t>not by </a:t>
            </a:r>
            <a:r>
              <a:rPr lang="en-US" i="1" dirty="0"/>
              <a:t>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pic>
        <p:nvPicPr>
          <p:cNvPr id="30722" name="Picture 2" descr="C:\Users\bam\AppData\Local\Temp\SNAGHTMLa4e20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7892" y="2347233"/>
            <a:ext cx="5083030" cy="4510768"/>
          </a:xfrm>
          <a:prstGeom prst="rect">
            <a:avLst/>
          </a:prstGeom>
          <a:noFill/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53407" y="5456757"/>
            <a:ext cx="3142593" cy="140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5580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018" y="122239"/>
            <a:ext cx="8859982" cy="1166235"/>
          </a:xfrm>
        </p:spPr>
        <p:txBody>
          <a:bodyPr/>
          <a:lstStyle/>
          <a:p>
            <a:r>
              <a:rPr lang="en-US" dirty="0"/>
              <a:t>Undo implementations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018" y="1427019"/>
            <a:ext cx="9545782" cy="500553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Need a central list of operations</a:t>
            </a:r>
          </a:p>
          <a:p>
            <a:r>
              <a:rPr lang="en-US" dirty="0"/>
              <a:t>Where to store the old values?</a:t>
            </a:r>
          </a:p>
          <a:p>
            <a:pPr lvl="1"/>
            <a:r>
              <a:rPr lang="en-US" dirty="0"/>
              <a:t>With objects that are modified</a:t>
            </a:r>
          </a:p>
          <a:p>
            <a:pPr lvl="2"/>
            <a:r>
              <a:rPr lang="en-US" dirty="0"/>
              <a:t>E.g., a rectangle keeps track of all its former locations</a:t>
            </a:r>
          </a:p>
          <a:p>
            <a:pPr lvl="2"/>
            <a:r>
              <a:rPr lang="en-US" dirty="0"/>
              <a:t>Called “Memento Pattern” (Wikipedia)</a:t>
            </a:r>
          </a:p>
          <a:p>
            <a:pPr lvl="2"/>
            <a:r>
              <a:rPr lang="en-US" dirty="0"/>
              <a:t>But limited in kinds of editors – doesn’t work for text, paint</a:t>
            </a:r>
          </a:p>
          <a:p>
            <a:pPr lvl="1"/>
            <a:r>
              <a:rPr lang="en-US" dirty="0"/>
              <a:t>In a global list</a:t>
            </a:r>
          </a:p>
          <a:p>
            <a:pPr lvl="2"/>
            <a:r>
              <a:rPr lang="en-US" dirty="0"/>
              <a:t>But what to store for each operation?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Using the Command Object pattern</a:t>
            </a:r>
          </a:p>
          <a:p>
            <a:pPr lvl="2"/>
            <a:r>
              <a:rPr lang="en-US" dirty="0"/>
              <a:t>Store in the command object itself</a:t>
            </a:r>
          </a:p>
          <a:p>
            <a:pPr lvl="2"/>
            <a:r>
              <a:rPr lang="en-US" dirty="0"/>
              <a:t>Then it stays with the operation</a:t>
            </a:r>
          </a:p>
          <a:p>
            <a:pPr lvl="2"/>
            <a:r>
              <a:rPr lang="en-US" dirty="0"/>
              <a:t>No confusion about which parameters for which operation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944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Command Object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709" y="1551710"/>
            <a:ext cx="8049491" cy="4880841"/>
          </a:xfrm>
        </p:spPr>
        <p:txBody>
          <a:bodyPr>
            <a:normAutofit fontScale="92500"/>
          </a:bodyPr>
          <a:lstStyle/>
          <a:p>
            <a:r>
              <a:rPr lang="en-US" dirty="0">
                <a:hlinkClick r:id="rId2"/>
              </a:rPr>
              <a:t>Wikipedia</a:t>
            </a:r>
            <a:r>
              <a:rPr lang="en-US" dirty="0"/>
              <a:t>: “An object is used to encapsulate all information needed to perform an action or trigger an event at a later time. This information includes the method name, the object that owns the method and values for the method parameters.”</a:t>
            </a:r>
          </a:p>
          <a:p>
            <a:r>
              <a:rPr lang="en-US" dirty="0"/>
              <a:t>Was in original “Design Patterns” book (1994)</a:t>
            </a:r>
          </a:p>
          <a:p>
            <a:r>
              <a:rPr lang="en-US" dirty="0"/>
              <a:t>Better separation between action and widgets</a:t>
            </a:r>
          </a:p>
          <a:p>
            <a:r>
              <a:rPr lang="en-US" dirty="0"/>
              <a:t>Clearer place to store information needed for undo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pic>
        <p:nvPicPr>
          <p:cNvPr id="2050" name="Picture 2" descr="https://upload.wikimedia.org/wikipedia/en/7/78/Design_Patterns_cov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208" y="2014540"/>
            <a:ext cx="2666651" cy="333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2445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HW 5 design for Command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210" y="1473058"/>
            <a:ext cx="10905190" cy="2583284"/>
          </a:xfrm>
        </p:spPr>
        <p:txBody>
          <a:bodyPr>
            <a:normAutofit/>
          </a:bodyPr>
          <a:lstStyle/>
          <a:p>
            <a:r>
              <a:rPr lang="en-US" dirty="0"/>
              <a:t>Abstract class that all operations extend:</a:t>
            </a:r>
            <a:br>
              <a:rPr lang="en-US" dirty="0"/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class 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CommandObject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Methods for Execute, Undo, Redo etc., that specific commands override</a:t>
            </a:r>
          </a:p>
          <a:p>
            <a:r>
              <a:rPr lang="en-US" dirty="0"/>
              <a:t>Variables for saved values in the command object itself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888D4C-4D8E-4A4F-BB21-C87021C1D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4111762"/>
            <a:ext cx="11917680" cy="2704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056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59CCA-0208-4697-9742-77E0B4A41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Sub-classes of command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467BF-228A-4344-A534-0C7748A4F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19262"/>
            <a:ext cx="11582400" cy="4986337"/>
          </a:xfrm>
        </p:spPr>
        <p:txBody>
          <a:bodyPr>
            <a:normAutofit/>
          </a:bodyPr>
          <a:lstStyle/>
          <a:p>
            <a:r>
              <a:rPr lang="en-US" dirty="0"/>
              <a:t>Create a subclass of </a:t>
            </a:r>
            <a:r>
              <a:rPr lang="en-US" dirty="0" err="1"/>
              <a:t>CommandObject</a:t>
            </a:r>
            <a:r>
              <a:rPr lang="en-US" dirty="0"/>
              <a:t> for each kind of command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Also: </a:t>
            </a:r>
            <a:r>
              <a:rPr lang="en-US" dirty="0" err="1"/>
              <a:t>CreateObjectCommandObject</a:t>
            </a:r>
            <a:r>
              <a:rPr lang="en-US" dirty="0"/>
              <a:t>, </a:t>
            </a:r>
            <a:r>
              <a:rPr lang="en-US" dirty="0" err="1"/>
              <a:t>ChangeBorderColorCommandObject</a:t>
            </a:r>
            <a:r>
              <a:rPr lang="en-US" dirty="0"/>
              <a:t>, </a:t>
            </a:r>
            <a:r>
              <a:rPr lang="en-US" dirty="0" err="1"/>
              <a:t>ChangeBorderWidthCommandObject</a:t>
            </a:r>
            <a:r>
              <a:rPr lang="en-US" dirty="0"/>
              <a:t>, etc.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47D046-3209-481A-AF26-3471A0F8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912562-7FFA-4006-8122-92F94C62B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89E116-470F-475B-927A-965DBC165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724" y="2407292"/>
            <a:ext cx="11414552" cy="243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427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4A9E-FED5-43DD-AA02-B56638EC4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Process for using a Command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3CED9-D8BC-4985-994C-B2D57466D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719262"/>
            <a:ext cx="11174083" cy="471328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When the user clicks menu item (e.g., to change color), or starts an action (like create object), </a:t>
            </a:r>
            <a:r>
              <a:rPr lang="en-US" b="1" dirty="0"/>
              <a:t>allocate</a:t>
            </a:r>
            <a:r>
              <a:rPr lang="en-US" dirty="0"/>
              <a:t> a new command object of the correct type</a:t>
            </a:r>
            <a:br>
              <a:rPr lang="en-US" dirty="0"/>
            </a:b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curCmd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ChangeFillColorCommandObject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undohdlr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Call that object’s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execute()</a:t>
            </a:r>
            <a:r>
              <a:rPr lang="en-US" dirty="0"/>
              <a:t> method, which will:</a:t>
            </a:r>
          </a:p>
          <a:p>
            <a:pPr marL="1150937" lvl="2" indent="-457200">
              <a:buFont typeface="+mj-lt"/>
              <a:buAutoNum type="alphaLcParenR"/>
            </a:pPr>
            <a:r>
              <a:rPr lang="en-US" dirty="0"/>
              <a:t>Save all the information needed to undo/redo/repeat the action later</a:t>
            </a:r>
          </a:p>
          <a:p>
            <a:pPr marL="1150937" lvl="2" indent="-457200">
              <a:buFont typeface="+mj-lt"/>
              <a:buAutoNum type="alphaLcParenR"/>
            </a:pPr>
            <a:r>
              <a:rPr lang="en-US" dirty="0"/>
              <a:t>Perform the action</a:t>
            </a:r>
          </a:p>
          <a:p>
            <a:pPr marL="1150937" lvl="2" indent="-457200">
              <a:buFont typeface="+mj-lt"/>
              <a:buAutoNum type="alphaLcParenR"/>
            </a:pPr>
            <a:r>
              <a:rPr lang="en-US" dirty="0"/>
              <a:t>Put this command object on the undo list</a:t>
            </a:r>
          </a:p>
          <a:p>
            <a:pPr lvl="1"/>
            <a:r>
              <a:rPr lang="en-US" dirty="0"/>
              <a:t>Each kind of object will have a </a:t>
            </a:r>
            <a:r>
              <a:rPr lang="en-US" i="1" dirty="0"/>
              <a:t>different</a:t>
            </a:r>
            <a:r>
              <a:rPr lang="en-US" dirty="0"/>
              <a:t> execute method</a:t>
            </a:r>
          </a:p>
          <a:p>
            <a:pPr lvl="1"/>
            <a:r>
              <a:rPr lang="en-US" dirty="0"/>
              <a:t>What does </a:t>
            </a:r>
            <a:r>
              <a:rPr lang="en-US" sz="2000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ChangeFillColorCommandObject.execute</a:t>
            </a:r>
            <a:r>
              <a:rPr lang="en-US" sz="20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 </a:t>
            </a:r>
            <a:r>
              <a:rPr lang="en-US" dirty="0"/>
              <a:t>need to store?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271202-3B0F-4F9B-9D02-89A573287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25C902-7E06-4A47-9DB5-930881918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764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929E7-E75E-4717-B845-B624898DA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Provided Example: </a:t>
            </a:r>
            <a:r>
              <a:rPr lang="en-US" b="0" dirty="0" err="1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ChangeFillColorCommandObject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2709D-D474-4A22-A30E-396014207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Command object that is used when</a:t>
            </a:r>
            <a:br>
              <a:rPr lang="en-US" dirty="0"/>
            </a:br>
            <a:r>
              <a:rPr lang="en-US" dirty="0"/>
              <a:t>change the fill color</a:t>
            </a:r>
          </a:p>
          <a:p>
            <a:r>
              <a:rPr lang="en-US" dirty="0"/>
              <a:t>What to store?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55A540-0776-45D1-9378-9780AA1BE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3326E9-5EE1-4445-8DB4-99783C1EE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169FB8-CE30-4D67-8A9C-F15AB339C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3832" y="1447077"/>
            <a:ext cx="4428168" cy="20790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C4EF89E-3B01-401C-B6F7-CF1C24870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" y="4088357"/>
            <a:ext cx="11917680" cy="2704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1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72" y="1719263"/>
            <a:ext cx="9815292" cy="3379210"/>
          </a:xfrm>
        </p:spPr>
        <p:txBody>
          <a:bodyPr>
            <a:normAutofit/>
          </a:bodyPr>
          <a:lstStyle/>
          <a:p>
            <a:r>
              <a:rPr lang="en-US" dirty="0"/>
              <a:t>SVG Change fill color: C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Target object 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rect1</a:t>
            </a:r>
          </a:p>
          <a:p>
            <a:r>
              <a:rPr lang="en-US" dirty="0"/>
              <a:t>Old value =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green</a:t>
            </a:r>
            <a:r>
              <a:rPr lang="en-US" dirty="0"/>
              <a:t>”</a:t>
            </a:r>
          </a:p>
          <a:p>
            <a:r>
              <a:rPr lang="en-US" dirty="0"/>
              <a:t>New value =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en-US" dirty="0"/>
              <a:t>”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class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ChangeFillColorCommandObject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extends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CommandObject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>
          <a:xfrm>
            <a:off x="7835625" y="191783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9558200" y="191783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696912" y="191783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9" name="Straight Arrow Connector 8"/>
          <p:cNvCxnSpPr>
            <a:stCxn id="6" idx="6"/>
            <a:endCxn id="8" idx="2"/>
          </p:cNvCxnSpPr>
          <p:nvPr/>
        </p:nvCxnSpPr>
        <p:spPr>
          <a:xfrm>
            <a:off x="8308549" y="215430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8" idx="6"/>
            <a:endCxn id="7" idx="2"/>
          </p:cNvCxnSpPr>
          <p:nvPr/>
        </p:nvCxnSpPr>
        <p:spPr>
          <a:xfrm>
            <a:off x="9169837" y="215430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367353" y="1299553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create</a:t>
            </a:r>
            <a:br>
              <a:rPr lang="en-US" dirty="0"/>
            </a:br>
            <a:r>
              <a:rPr lang="en-US" dirty="0"/>
              <a:t>green </a:t>
            </a: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505292" y="1305903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resize</a:t>
            </a:r>
            <a:br>
              <a:rPr lang="en-US" dirty="0"/>
            </a:b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9413015" y="1299553"/>
            <a:ext cx="77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make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blue</a:t>
            </a:r>
          </a:p>
        </p:txBody>
      </p:sp>
      <p:cxnSp>
        <p:nvCxnSpPr>
          <p:cNvPr id="14" name="Curved Connector 13"/>
          <p:cNvCxnSpPr/>
          <p:nvPr/>
        </p:nvCxnSpPr>
        <p:spPr>
          <a:xfrm rot="5400000">
            <a:off x="9348744" y="2120318"/>
            <a:ext cx="12700" cy="526879"/>
          </a:xfrm>
          <a:prstGeom prst="curvedConnector3">
            <a:avLst>
              <a:gd name="adj1" fmla="val 2345346"/>
            </a:avLst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941468" y="2642760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698189" y="3186781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786854" y="3186781"/>
            <a:ext cx="609600" cy="438532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725743" y="3574205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rect1</a:t>
            </a:r>
          </a:p>
        </p:txBody>
      </p:sp>
    </p:spTree>
    <p:extLst>
      <p:ext uri="{BB962C8B-B14F-4D97-AF65-F5344CB8AC3E}">
        <p14:creationId xmlns:p14="http://schemas.microsoft.com/office/powerpoint/2010/main" val="2383335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296"/>
          <a:stretch/>
        </p:blipFill>
        <p:spPr>
          <a:xfrm>
            <a:off x="6767616" y="828137"/>
            <a:ext cx="5319423" cy="55210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40"/>
            <a:ext cx="6308785" cy="4848251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dirty="0"/>
              <a:t> 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oldValue</a:t>
            </a:r>
            <a:r>
              <a:rPr lang="en-US" dirty="0"/>
              <a:t> often need to be an object with many values</a:t>
            </a:r>
          </a:p>
          <a:p>
            <a:r>
              <a:rPr lang="en-US" dirty="0"/>
              <a:t>What to store for </a:t>
            </a:r>
            <a:r>
              <a:rPr lang="en-US" i="1" dirty="0"/>
              <a:t>create </a:t>
            </a:r>
            <a:r>
              <a:rPr lang="en-US" dirty="0"/>
              <a:t>in HW 3?</a:t>
            </a:r>
          </a:p>
          <a:p>
            <a:pPr lvl="1"/>
            <a:r>
              <a:rPr lang="en-US" i="1" dirty="0"/>
              <a:t>All values used:</a:t>
            </a:r>
            <a:endParaRPr lang="en-US" dirty="0"/>
          </a:p>
          <a:p>
            <a:pPr lvl="2"/>
            <a:r>
              <a:rPr lang="en-US" dirty="0"/>
              <a:t>Type (line/</a:t>
            </a:r>
            <a:r>
              <a:rPr lang="en-US" dirty="0" err="1"/>
              <a:t>rect</a:t>
            </a:r>
            <a:r>
              <a:rPr lang="en-US" dirty="0"/>
              <a:t>/ellipse)</a:t>
            </a:r>
          </a:p>
          <a:p>
            <a:pPr lvl="2"/>
            <a:r>
              <a:rPr lang="en-US" dirty="0"/>
              <a:t>Coordinates for create</a:t>
            </a:r>
          </a:p>
          <a:p>
            <a:pPr lvl="2"/>
            <a:r>
              <a:rPr lang="en-US" dirty="0"/>
              <a:t>Border color</a:t>
            </a:r>
          </a:p>
          <a:p>
            <a:pPr lvl="2"/>
            <a:r>
              <a:rPr lang="en-US" dirty="0"/>
              <a:t>Border width</a:t>
            </a:r>
          </a:p>
          <a:p>
            <a:pPr lvl="2"/>
            <a:r>
              <a:rPr lang="en-US" dirty="0"/>
              <a:t>Fill color</a:t>
            </a:r>
          </a:p>
          <a:p>
            <a:pPr lvl="1"/>
            <a:r>
              <a:rPr lang="en-US" dirty="0"/>
              <a:t>For SVG, can store the created</a:t>
            </a:r>
            <a:br>
              <a:rPr lang="en-US" dirty="0"/>
            </a:br>
            <a:r>
              <a:rPr lang="en-US" dirty="0"/>
              <a:t>object, but not for canvas</a:t>
            </a:r>
          </a:p>
          <a:p>
            <a:r>
              <a:rPr lang="en-US" dirty="0"/>
              <a:t>Why can’t you just get</a:t>
            </a:r>
            <a:br>
              <a:rPr lang="en-US" dirty="0"/>
            </a:br>
            <a:r>
              <a:rPr lang="en-US" dirty="0"/>
              <a:t>values from the palette?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803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Midterm exam grades and comments posted</a:t>
            </a:r>
          </a:p>
          <a:p>
            <a:pPr lvl="1"/>
            <a:r>
              <a:rPr lang="en-US" dirty="0"/>
              <a:t>Please check it</a:t>
            </a:r>
          </a:p>
          <a:p>
            <a:pPr lvl="1"/>
            <a:r>
              <a:rPr lang="en-US" dirty="0"/>
              <a:t>Self-reported time to finish: average = </a:t>
            </a:r>
            <a:r>
              <a:rPr lang="en-US" b="1" dirty="0"/>
              <a:t>3.5 hours</a:t>
            </a:r>
            <a:r>
              <a:rPr lang="en-US" dirty="0"/>
              <a:t>; min=2, max=6</a:t>
            </a:r>
          </a:p>
          <a:p>
            <a:pPr lvl="1"/>
            <a:r>
              <a:rPr lang="en-US" dirty="0"/>
              <a:t>Exam grade average = 90, min=74.5; max=96.5</a:t>
            </a:r>
          </a:p>
          <a:p>
            <a:pPr lvl="1"/>
            <a:r>
              <a:rPr lang="en-US" dirty="0"/>
              <a:t>Go over answers</a:t>
            </a:r>
          </a:p>
          <a:p>
            <a:pPr lvl="1"/>
            <a:endParaRPr lang="en-US" dirty="0"/>
          </a:p>
          <a:p>
            <a:r>
              <a:rPr lang="en-US" dirty="0"/>
              <a:t>Midterm course grades on SIO</a:t>
            </a:r>
          </a:p>
          <a:p>
            <a:endParaRPr lang="en-US" dirty="0"/>
          </a:p>
          <a:p>
            <a:r>
              <a:rPr lang="en-US" dirty="0"/>
              <a:t>Please take the midterm survey by </a:t>
            </a:r>
            <a:br>
              <a:rPr lang="en-US" dirty="0"/>
            </a:br>
            <a:r>
              <a:rPr lang="en-US" dirty="0">
                <a:hlinkClick r:id="rId2"/>
              </a:rPr>
              <a:t>https://www.surveymonkey.com/r/SSUI2021midterm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Homework 4 due on Thursday</a:t>
            </a:r>
          </a:p>
          <a:p>
            <a:r>
              <a:rPr lang="en-US" dirty="0"/>
              <a:t>This lecture is how to do HW 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970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08" y="122241"/>
            <a:ext cx="8869392" cy="875289"/>
          </a:xfrm>
        </p:spPr>
        <p:txBody>
          <a:bodyPr/>
          <a:lstStyle/>
          <a:p>
            <a:r>
              <a:rPr lang="en-US" dirty="0"/>
              <a:t>Command Object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331" y="1108367"/>
            <a:ext cx="10662249" cy="562739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Execute / Do</a:t>
            </a:r>
          </a:p>
          <a:p>
            <a:pPr lvl="1"/>
            <a:r>
              <a:rPr lang="en-US" dirty="0"/>
              <a:t>The actual operation of the command, like to change the fill color</a:t>
            </a:r>
          </a:p>
          <a:p>
            <a:pPr marL="858837" lvl="1" indent="-514350">
              <a:buFont typeface="+mj-lt"/>
              <a:buAutoNum type="arabicPeriod"/>
            </a:pPr>
            <a:r>
              <a:rPr lang="en-US" dirty="0"/>
              <a:t>Gets parameters from the global variables </a:t>
            </a:r>
            <a:r>
              <a:rPr lang="en-US" i="1" dirty="0"/>
              <a:t>and saves them in the Command Object itself</a:t>
            </a:r>
          </a:p>
          <a:p>
            <a:pPr marL="858837" lvl="1" indent="-514350">
              <a:buFont typeface="+mj-lt"/>
              <a:buAutoNum type="arabicPeriod"/>
            </a:pPr>
            <a:r>
              <a:rPr lang="en-US" dirty="0"/>
              <a:t>Execute the command</a:t>
            </a:r>
          </a:p>
          <a:p>
            <a:pPr marL="858837" lvl="1" indent="-514350">
              <a:buFont typeface="+mj-lt"/>
              <a:buAutoNum type="arabicPeriod"/>
            </a:pPr>
            <a:r>
              <a:rPr lang="en-US" dirty="0"/>
              <a:t>Save the command object on the undo stack</a:t>
            </a:r>
          </a:p>
          <a:p>
            <a:pPr lvl="2"/>
            <a:r>
              <a:rPr lang="en-US" dirty="0"/>
              <a:t>Real operation will be a little more complicated</a:t>
            </a:r>
          </a:p>
          <a:p>
            <a:r>
              <a:rPr lang="en-US" dirty="0"/>
              <a:t>For </a:t>
            </a:r>
            <a:r>
              <a:rPr lang="en-US" sz="3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ChangeFillColorCommandObject</a:t>
            </a:r>
            <a:r>
              <a:rPr lang="en-US" sz="31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i="1" dirty="0"/>
          </a:p>
          <a:p>
            <a:pPr marL="0" indent="0">
              <a:buNone/>
            </a:pP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execute() {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if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!== null) { // global variable for selected object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this.targetObject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// save the object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this.oldValue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selectedObj.fillColor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//get current color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this.newValue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fillColorWidget.currentColor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//new color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selectedObj.fillColor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this.newValue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//actually perform the change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if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addToUndoStack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this.undoHandler.registerExecution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({...this}); //load me onto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undolist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	// which will also potentially remove pending undone commands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9271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Command Object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– whether the execute method will work now</a:t>
            </a:r>
          </a:p>
          <a:p>
            <a:pPr lvl="1"/>
            <a:r>
              <a:rPr lang="en-US" dirty="0"/>
              <a:t>For change color – just if there is an object selected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canRepeat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– whether repeat will work now</a:t>
            </a:r>
          </a:p>
          <a:p>
            <a:pPr lvl="1"/>
            <a:r>
              <a:rPr lang="en-US" dirty="0"/>
              <a:t>For change color – just if there is an object selected and a previous color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 {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return 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!== null;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canRepeat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 {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return 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!== null) &amp;&amp;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this.newValue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278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&amp; Redo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Undo method – make the object have its old value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undo() 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this.targetObject.fillColor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this.oldValue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// make sure this object is selected, which will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// also fix the palette to show this object's color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becomeSelected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this.targetObject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** now fix the undo stack **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/>
              <a:t>Redo = undo the undo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redo() 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this.targetObject.fillColor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this.newValue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becomeSelected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this.targetObject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** now fix the undo stack **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75E084F-F43A-4E05-8284-EDE8D2EAEF03}"/>
              </a:ext>
            </a:extLst>
          </p:cNvPr>
          <p:cNvGrpSpPr/>
          <p:nvPr/>
        </p:nvGrpSpPr>
        <p:grpSpPr>
          <a:xfrm>
            <a:off x="9197782" y="2107008"/>
            <a:ext cx="2940436" cy="2643984"/>
            <a:chOff x="9251564" y="2532608"/>
            <a:chExt cx="2940436" cy="2643984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01E4E584-7DC0-4417-8DBC-F91E8DF0B32E}"/>
                </a:ext>
              </a:extLst>
            </p:cNvPr>
            <p:cNvSpPr/>
            <p:nvPr/>
          </p:nvSpPr>
          <p:spPr>
            <a:xfrm>
              <a:off x="9719836" y="3150894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A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EAAA5B1-6FB4-4A02-968E-B9A1C567C130}"/>
                </a:ext>
              </a:extLst>
            </p:cNvPr>
            <p:cNvSpPr/>
            <p:nvPr/>
          </p:nvSpPr>
          <p:spPr>
            <a:xfrm>
              <a:off x="11442411" y="3150894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C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6B6E5DD-C277-45EB-B3C1-88FA0B9A8910}"/>
                </a:ext>
              </a:extLst>
            </p:cNvPr>
            <p:cNvSpPr/>
            <p:nvPr/>
          </p:nvSpPr>
          <p:spPr>
            <a:xfrm>
              <a:off x="10581123" y="3150894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B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88F8C16-FE20-467D-9FBB-15CAD82C9291}"/>
                </a:ext>
              </a:extLst>
            </p:cNvPr>
            <p:cNvCxnSpPr>
              <a:stCxn id="6" idx="6"/>
              <a:endCxn id="8" idx="2"/>
            </p:cNvCxnSpPr>
            <p:nvPr/>
          </p:nvCxnSpPr>
          <p:spPr>
            <a:xfrm>
              <a:off x="10192760" y="3387355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AD3FCE4E-519E-409B-8434-BC90A86B6D67}"/>
                </a:ext>
              </a:extLst>
            </p:cNvPr>
            <p:cNvCxnSpPr>
              <a:stCxn id="8" idx="6"/>
              <a:endCxn id="7" idx="2"/>
            </p:cNvCxnSpPr>
            <p:nvPr/>
          </p:nvCxnSpPr>
          <p:spPr>
            <a:xfrm>
              <a:off x="11054048" y="3387355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93EEA35-5156-4F15-B64D-6403D7CFE9E5}"/>
                </a:ext>
              </a:extLst>
            </p:cNvPr>
            <p:cNvSpPr txBox="1"/>
            <p:nvPr/>
          </p:nvSpPr>
          <p:spPr>
            <a:xfrm>
              <a:off x="9251564" y="2532608"/>
              <a:ext cx="12234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create</a:t>
              </a:r>
              <a:br>
                <a:rPr lang="en-US" dirty="0"/>
              </a:br>
              <a:r>
                <a:rPr lang="en-US" dirty="0"/>
                <a:t>green </a:t>
              </a: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A34767A-0DAA-4DD7-808E-0DF9256DC5AD}"/>
                </a:ext>
              </a:extLst>
            </p:cNvPr>
            <p:cNvSpPr txBox="1"/>
            <p:nvPr/>
          </p:nvSpPr>
          <p:spPr>
            <a:xfrm>
              <a:off x="10389503" y="2538958"/>
              <a:ext cx="8002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resize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D8C75BA-0E7D-41E4-8AFC-DC74850F761F}"/>
                </a:ext>
              </a:extLst>
            </p:cNvPr>
            <p:cNvSpPr txBox="1"/>
            <p:nvPr/>
          </p:nvSpPr>
          <p:spPr>
            <a:xfrm>
              <a:off x="11297226" y="2532608"/>
              <a:ext cx="7745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make</a:t>
              </a:r>
              <a:br>
                <a:rPr lang="en-US" b="1" dirty="0">
                  <a:solidFill>
                    <a:srgbClr val="C00000"/>
                  </a:solidFill>
                </a:rPr>
              </a:br>
              <a:r>
                <a:rPr lang="en-US" b="1" dirty="0">
                  <a:solidFill>
                    <a:srgbClr val="C00000"/>
                  </a:solidFill>
                </a:rPr>
                <a:t>blue</a:t>
              </a:r>
            </a:p>
          </p:txBody>
        </p:sp>
        <p:cxnSp>
          <p:nvCxnSpPr>
            <p:cNvPr id="14" name="Curved Connector 13">
              <a:extLst>
                <a:ext uri="{FF2B5EF4-FFF2-40B4-BE49-F238E27FC236}">
                  <a16:creationId xmlns:a16="http://schemas.microsoft.com/office/drawing/2014/main" id="{E3B6F64C-20AD-4D2A-95E8-43A347D8B91F}"/>
                </a:ext>
              </a:extLst>
            </p:cNvPr>
            <p:cNvCxnSpPr/>
            <p:nvPr/>
          </p:nvCxnSpPr>
          <p:spPr>
            <a:xfrm rot="5400000">
              <a:off x="11232955" y="3353373"/>
              <a:ext cx="12700" cy="526879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7354BBD-F2BD-4093-BD01-B6260A75635D}"/>
                </a:ext>
              </a:extLst>
            </p:cNvPr>
            <p:cNvSpPr txBox="1"/>
            <p:nvPr/>
          </p:nvSpPr>
          <p:spPr>
            <a:xfrm>
              <a:off x="10825679" y="3875815"/>
              <a:ext cx="9348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52ED4BD-E51C-4369-8711-AC7844EC06DB}"/>
                </a:ext>
              </a:extLst>
            </p:cNvPr>
            <p:cNvSpPr/>
            <p:nvPr/>
          </p:nvSpPr>
          <p:spPr>
            <a:xfrm>
              <a:off x="11582400" y="4419836"/>
              <a:ext cx="609600" cy="438532"/>
            </a:xfrm>
            <a:prstGeom prst="rect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A052A60-8CDD-4E20-B3FC-6F59E81BA4A8}"/>
                </a:ext>
              </a:extLst>
            </p:cNvPr>
            <p:cNvSpPr/>
            <p:nvPr/>
          </p:nvSpPr>
          <p:spPr>
            <a:xfrm>
              <a:off x="10671065" y="4419836"/>
              <a:ext cx="609600" cy="4385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727E918-0201-4AC1-9107-F819F18D6FAF}"/>
                </a:ext>
              </a:extLst>
            </p:cNvPr>
            <p:cNvSpPr txBox="1"/>
            <p:nvPr/>
          </p:nvSpPr>
          <p:spPr>
            <a:xfrm>
              <a:off x="10609954" y="4807260"/>
              <a:ext cx="697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rect1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00525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982990"/>
          </a:xfrm>
        </p:spPr>
        <p:txBody>
          <a:bodyPr/>
          <a:lstStyle/>
          <a:p>
            <a:r>
              <a:rPr lang="en-US" dirty="0"/>
              <a:t>Repeat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9822875" cy="5287965"/>
          </a:xfrm>
        </p:spPr>
        <p:txBody>
          <a:bodyPr>
            <a:normAutofit fontScale="77500" lnSpcReduction="20000"/>
          </a:bodyPr>
          <a:lstStyle/>
          <a:p>
            <a:r>
              <a:rPr lang="en-US" sz="3400" dirty="0"/>
              <a:t>Apply same color to the currently selected object</a:t>
            </a:r>
          </a:p>
          <a:p>
            <a:pPr lvl="1"/>
            <a:r>
              <a:rPr lang="en-US" sz="2900" dirty="0"/>
              <a:t>Different object, so might have a different old color</a:t>
            </a:r>
          </a:p>
          <a:p>
            <a:r>
              <a:rPr lang="en-US" sz="3400" dirty="0"/>
              <a:t>Remember, this operation is added to the undo stack</a:t>
            </a:r>
          </a:p>
          <a:p>
            <a:r>
              <a:rPr lang="en-US" sz="3400" dirty="0"/>
              <a:t>Note: </a:t>
            </a:r>
            <a:r>
              <a:rPr lang="en-US" sz="3400" i="1" dirty="0"/>
              <a:t>not</a:t>
            </a:r>
            <a:r>
              <a:rPr lang="en-US" sz="3400" dirty="0"/>
              <a:t> the palette’s current color – use saved </a:t>
            </a:r>
            <a:r>
              <a:rPr lang="en-US" sz="2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newColor</a:t>
            </a:r>
            <a:endParaRPr lang="en-US" sz="3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400" dirty="0"/>
              <a:t>Need to allocate a new command object for repeat</a:t>
            </a:r>
          </a:p>
          <a:p>
            <a:pPr marL="0" indent="0">
              <a:buNone/>
            </a:pPr>
            <a:endParaRPr lang="en-US" sz="23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repeat() {</a:t>
            </a: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 if (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!== null) {</a:t>
            </a: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this.targetObject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; // get new selected obj</a:t>
            </a: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this.oldValue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selectedObj.fillColor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; //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obj's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current color</a:t>
            </a: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23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// no change to </a:t>
            </a:r>
            <a:r>
              <a:rPr lang="en-US" sz="23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23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300" i="1" dirty="0">
                <a:latin typeface="Courier New" panose="02070309020205020404" pitchFamily="49" charset="0"/>
                <a:cs typeface="Courier New" panose="02070309020205020404" pitchFamily="49" charset="0"/>
              </a:rPr>
              <a:t>– comes from operation that was copied</a:t>
            </a:r>
            <a:endParaRPr lang="en-US" sz="2300" b="1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selectedObj.fillColor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this.newValue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; //actually change</a:t>
            </a: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    if (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addToUndoStack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    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this.undoHandler.registerExecution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({...this});</a:t>
            </a: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00004A-138D-497D-9427-D5FA91046E45}"/>
              </a:ext>
            </a:extLst>
          </p:cNvPr>
          <p:cNvGrpSpPr/>
          <p:nvPr/>
        </p:nvGrpSpPr>
        <p:grpSpPr>
          <a:xfrm>
            <a:off x="9264073" y="1761325"/>
            <a:ext cx="2599970" cy="2007564"/>
            <a:chOff x="8737600" y="913748"/>
            <a:chExt cx="2599970" cy="2007564"/>
          </a:xfrm>
        </p:grpSpPr>
        <p:sp>
          <p:nvSpPr>
            <p:cNvPr id="6" name="Isosceles Triangle 5"/>
            <p:cNvSpPr/>
            <p:nvPr/>
          </p:nvSpPr>
          <p:spPr bwMode="auto">
            <a:xfrm>
              <a:off x="10761049" y="913748"/>
              <a:ext cx="554771" cy="889140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7" name="Isosceles Triangle 6"/>
            <p:cNvSpPr/>
            <p:nvPr/>
          </p:nvSpPr>
          <p:spPr bwMode="auto">
            <a:xfrm>
              <a:off x="10782799" y="2002259"/>
              <a:ext cx="554771" cy="889140"/>
            </a:xfrm>
            <a:prstGeom prst="triangl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9234050" y="170697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C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9676165" y="2123601"/>
              <a:ext cx="463270" cy="485301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8737600" y="2274981"/>
              <a:ext cx="124906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Repeat</a:t>
              </a:r>
              <a:br>
                <a:rPr lang="en-US" dirty="0"/>
              </a:br>
              <a:r>
                <a:rPr lang="en-US" dirty="0"/>
                <a:t>make blue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10139438" y="2372438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E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96874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Color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 user clicks on a color, that is different from the current object’s color, then:</a:t>
            </a:r>
          </a:p>
          <a:p>
            <a:pPr lvl="1"/>
            <a:r>
              <a:rPr lang="en-US" dirty="0"/>
              <a:t>Create a new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ChangeFillColorCommandObject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Call its execute method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1" t="64880" r="72052" b="12321"/>
          <a:stretch/>
        </p:blipFill>
        <p:spPr>
          <a:xfrm>
            <a:off x="7926760" y="122241"/>
            <a:ext cx="2706604" cy="159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1255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084084"/>
          </a:xfrm>
        </p:spPr>
        <p:txBody>
          <a:bodyPr/>
          <a:lstStyle/>
          <a:p>
            <a:r>
              <a:rPr lang="en-US" dirty="0"/>
              <a:t>Implementing Undo for Canvas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7400803" cy="5318123"/>
          </a:xfrm>
        </p:spPr>
        <p:txBody>
          <a:bodyPr>
            <a:normAutofit fontScale="92500"/>
          </a:bodyPr>
          <a:lstStyle/>
          <a:p>
            <a:r>
              <a:rPr lang="en-US" dirty="0"/>
              <a:t>How can “undraw” an operation for the Canvas?</a:t>
            </a:r>
          </a:p>
          <a:p>
            <a:pPr lvl="1"/>
            <a:r>
              <a:rPr lang="en-US" dirty="0"/>
              <a:t>Note: </a:t>
            </a:r>
            <a:r>
              <a:rPr lang="en-US" i="1" dirty="0"/>
              <a:t>not</a:t>
            </a:r>
            <a:r>
              <a:rPr lang="en-US" dirty="0"/>
              <a:t> part of homework 5</a:t>
            </a:r>
          </a:p>
          <a:p>
            <a:r>
              <a:rPr lang="en-US" dirty="0"/>
              <a:t>Just have to save a copy of the canvas before each operation</a:t>
            </a:r>
          </a:p>
          <a:p>
            <a:pPr lvl="1"/>
            <a:r>
              <a:rPr lang="en-US" dirty="0"/>
              <a:t>Redo can perform the operation again – </a:t>
            </a:r>
            <a:r>
              <a:rPr lang="en-US" dirty="0">
                <a:solidFill>
                  <a:srgbClr val="C00000"/>
                </a:solidFill>
              </a:rPr>
              <a:t>do </a:t>
            </a:r>
            <a:r>
              <a:rPr lang="en-US" b="1" dirty="0">
                <a:solidFill>
                  <a:srgbClr val="C00000"/>
                </a:solidFill>
              </a:rPr>
              <a:t>not</a:t>
            </a:r>
            <a:r>
              <a:rPr lang="en-US" dirty="0"/>
              <a:t> need to store </a:t>
            </a:r>
            <a:r>
              <a:rPr lang="en-US" i="1" dirty="0"/>
              <a:t>both </a:t>
            </a:r>
            <a:r>
              <a:rPr lang="en-US" dirty="0"/>
              <a:t>before and after images</a:t>
            </a:r>
          </a:p>
          <a:p>
            <a:pPr lvl="1"/>
            <a:r>
              <a:rPr lang="en-US" dirty="0"/>
              <a:t>Optimization – save only the parts of the screen that changed</a:t>
            </a:r>
          </a:p>
          <a:p>
            <a:r>
              <a:rPr lang="en-US" dirty="0"/>
              <a:t>Why not redo everything from the beginning each time?</a:t>
            </a:r>
          </a:p>
          <a:p>
            <a:pPr lvl="1"/>
            <a:r>
              <a:rPr lang="en-US" dirty="0"/>
              <a:t>Too slow in realistic situations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070636" y="6562653"/>
            <a:ext cx="4750129" cy="27305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AE0681-64BE-479A-887D-970BD6EBBB4A}"/>
              </a:ext>
            </a:extLst>
          </p:cNvPr>
          <p:cNvSpPr txBox="1"/>
          <p:nvPr/>
        </p:nvSpPr>
        <p:spPr>
          <a:xfrm>
            <a:off x="10559945" y="3418912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A5B5F65-06FC-4FB8-8D3F-8928BAF27DC2}"/>
              </a:ext>
            </a:extLst>
          </p:cNvPr>
          <p:cNvGrpSpPr/>
          <p:nvPr/>
        </p:nvGrpSpPr>
        <p:grpSpPr>
          <a:xfrm>
            <a:off x="8185368" y="2091547"/>
            <a:ext cx="4046708" cy="1074713"/>
            <a:chOff x="7936145" y="5040021"/>
            <a:chExt cx="4046708" cy="1074713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9A0EB63-D23F-4AAE-8C7B-18DA352E8C22}"/>
                </a:ext>
              </a:extLst>
            </p:cNvPr>
            <p:cNvSpPr/>
            <p:nvPr/>
          </p:nvSpPr>
          <p:spPr>
            <a:xfrm>
              <a:off x="8261831" y="5572347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A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93409B9-5FF6-4866-90AF-6A1B6EC7FD56}"/>
                </a:ext>
              </a:extLst>
            </p:cNvPr>
            <p:cNvSpPr/>
            <p:nvPr/>
          </p:nvSpPr>
          <p:spPr>
            <a:xfrm>
              <a:off x="9986929" y="5572347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C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9702D31-0459-441D-8021-6D6EF4847CE0}"/>
                </a:ext>
              </a:extLst>
            </p:cNvPr>
            <p:cNvSpPr/>
            <p:nvPr/>
          </p:nvSpPr>
          <p:spPr>
            <a:xfrm>
              <a:off x="10848217" y="5572347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D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6E110DB-07F8-43AB-A8DD-37EF4FE8CEEF}"/>
                </a:ext>
              </a:extLst>
            </p:cNvPr>
            <p:cNvSpPr/>
            <p:nvPr/>
          </p:nvSpPr>
          <p:spPr>
            <a:xfrm>
              <a:off x="9123118" y="5572347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B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05CEC700-25CE-4DA2-9BAE-E3913F27F4F2}"/>
                </a:ext>
              </a:extLst>
            </p:cNvPr>
            <p:cNvCxnSpPr>
              <a:stCxn id="6" idx="6"/>
              <a:endCxn id="9" idx="2"/>
            </p:cNvCxnSpPr>
            <p:nvPr/>
          </p:nvCxnSpPr>
          <p:spPr>
            <a:xfrm>
              <a:off x="8734755" y="5808808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0413430-64DB-4DD4-AC15-153AF925477C}"/>
                </a:ext>
              </a:extLst>
            </p:cNvPr>
            <p:cNvCxnSpPr>
              <a:cxnSpLocks/>
              <a:stCxn id="9" idx="6"/>
            </p:cNvCxnSpPr>
            <p:nvPr/>
          </p:nvCxnSpPr>
          <p:spPr>
            <a:xfrm>
              <a:off x="9596043" y="5808808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9B2399B1-2BD8-4573-8972-0D35E3535967}"/>
                </a:ext>
              </a:extLst>
            </p:cNvPr>
            <p:cNvCxnSpPr>
              <a:stCxn id="7" idx="6"/>
              <a:endCxn id="8" idx="2"/>
            </p:cNvCxnSpPr>
            <p:nvPr/>
          </p:nvCxnSpPr>
          <p:spPr>
            <a:xfrm>
              <a:off x="10459853" y="5808808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urved Connector 13">
              <a:extLst>
                <a:ext uri="{FF2B5EF4-FFF2-40B4-BE49-F238E27FC236}">
                  <a16:creationId xmlns:a16="http://schemas.microsoft.com/office/drawing/2014/main" id="{F9A52844-13E0-4814-B892-2E504CD2A1E0}"/>
                </a:ext>
              </a:extLst>
            </p:cNvPr>
            <p:cNvCxnSpPr/>
            <p:nvPr/>
          </p:nvCxnSpPr>
          <p:spPr>
            <a:xfrm rot="5400000">
              <a:off x="10717998" y="5844944"/>
              <a:ext cx="12700" cy="526879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3B42F4A-9ECF-46CA-BA26-B83DD09EF414}"/>
                </a:ext>
              </a:extLst>
            </p:cNvPr>
            <p:cNvSpPr txBox="1"/>
            <p:nvPr/>
          </p:nvSpPr>
          <p:spPr>
            <a:xfrm>
              <a:off x="7936145" y="5085705"/>
              <a:ext cx="98937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create</a:t>
              </a:r>
              <a:br>
                <a:rPr lang="en-US" sz="1400" dirty="0"/>
              </a:br>
              <a:r>
                <a:rPr lang="en-US" sz="1400" dirty="0"/>
                <a:t>green </a:t>
              </a:r>
              <a:r>
                <a:rPr lang="en-US" sz="1400" dirty="0" err="1"/>
                <a:t>rect</a:t>
              </a:r>
              <a:endParaRPr lang="en-US" sz="14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902753B-2817-4530-BF69-06D241FC7C91}"/>
                </a:ext>
              </a:extLst>
            </p:cNvPr>
            <p:cNvSpPr txBox="1"/>
            <p:nvPr/>
          </p:nvSpPr>
          <p:spPr>
            <a:xfrm>
              <a:off x="8909723" y="5074272"/>
              <a:ext cx="8707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create</a:t>
              </a:r>
              <a:br>
                <a:rPr lang="en-US" sz="1400" dirty="0"/>
              </a:br>
              <a:r>
                <a:rPr lang="en-US" sz="1400" dirty="0"/>
                <a:t>blue </a:t>
              </a:r>
              <a:r>
                <a:rPr lang="en-US" sz="1400" dirty="0" err="1"/>
                <a:t>rect</a:t>
              </a:r>
              <a:endParaRPr lang="en-US" sz="1400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6D8C709-85DF-46C2-99E0-C4401250E724}"/>
                </a:ext>
              </a:extLst>
            </p:cNvPr>
            <p:cNvSpPr txBox="1"/>
            <p:nvPr/>
          </p:nvSpPr>
          <p:spPr>
            <a:xfrm>
              <a:off x="9742555" y="5074272"/>
              <a:ext cx="10711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create</a:t>
              </a:r>
              <a:br>
                <a:rPr lang="en-US" sz="1400" dirty="0"/>
              </a:br>
              <a:r>
                <a:rPr lang="en-US" sz="1400" dirty="0"/>
                <a:t>black circle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4037D90-6B5E-45D7-90F8-1E1DE740C2C3}"/>
                </a:ext>
              </a:extLst>
            </p:cNvPr>
            <p:cNvSpPr txBox="1"/>
            <p:nvPr/>
          </p:nvSpPr>
          <p:spPr>
            <a:xfrm>
              <a:off x="10831576" y="5040021"/>
              <a:ext cx="115127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create</a:t>
              </a:r>
              <a:br>
                <a:rPr lang="en-US" sz="1400" dirty="0"/>
              </a:br>
              <a:r>
                <a:rPr lang="en-US" sz="1400" dirty="0"/>
                <a:t>yellow circle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D65CF15A-DD94-4458-8389-DC9F1DB8C1A2}"/>
              </a:ext>
            </a:extLst>
          </p:cNvPr>
          <p:cNvSpPr/>
          <p:nvPr/>
        </p:nvSpPr>
        <p:spPr bwMode="auto">
          <a:xfrm>
            <a:off x="8577817" y="3829055"/>
            <a:ext cx="414490" cy="768300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7BF2DCD-1B68-4C15-B8C8-1D9E75E9EAC1}"/>
              </a:ext>
            </a:extLst>
          </p:cNvPr>
          <p:cNvSpPr/>
          <p:nvPr/>
        </p:nvSpPr>
        <p:spPr bwMode="auto">
          <a:xfrm>
            <a:off x="9406275" y="3829055"/>
            <a:ext cx="414490" cy="768300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95D12C7-1104-4AF5-BC42-1FCDEDC2DB48}"/>
              </a:ext>
            </a:extLst>
          </p:cNvPr>
          <p:cNvSpPr/>
          <p:nvPr/>
        </p:nvSpPr>
        <p:spPr bwMode="auto">
          <a:xfrm>
            <a:off x="9608802" y="4202203"/>
            <a:ext cx="472927" cy="927161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324D58A-522E-48A3-B0FA-401FB584C8E9}"/>
              </a:ext>
            </a:extLst>
          </p:cNvPr>
          <p:cNvSpPr/>
          <p:nvPr/>
        </p:nvSpPr>
        <p:spPr bwMode="auto">
          <a:xfrm>
            <a:off x="10355362" y="3887266"/>
            <a:ext cx="414490" cy="768300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B5B0A09-F59C-4367-AA85-FC7CB073E29D}"/>
              </a:ext>
            </a:extLst>
          </p:cNvPr>
          <p:cNvSpPr/>
          <p:nvPr/>
        </p:nvSpPr>
        <p:spPr bwMode="auto">
          <a:xfrm>
            <a:off x="10557889" y="4260414"/>
            <a:ext cx="472927" cy="927161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55E257D-33BB-4FD4-82DF-4A09E94412B7}"/>
              </a:ext>
            </a:extLst>
          </p:cNvPr>
          <p:cNvSpPr/>
          <p:nvPr/>
        </p:nvSpPr>
        <p:spPr bwMode="auto">
          <a:xfrm>
            <a:off x="10258643" y="4323459"/>
            <a:ext cx="733891" cy="733891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FDD8A7C-219C-4449-9A06-263BDADF2C9E}"/>
              </a:ext>
            </a:extLst>
          </p:cNvPr>
          <p:cNvSpPr/>
          <p:nvPr/>
        </p:nvSpPr>
        <p:spPr bwMode="auto">
          <a:xfrm>
            <a:off x="11313867" y="3890154"/>
            <a:ext cx="414490" cy="768300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6DA4ED6-4B1C-4F7B-9517-C73F6EB45D33}"/>
              </a:ext>
            </a:extLst>
          </p:cNvPr>
          <p:cNvSpPr/>
          <p:nvPr/>
        </p:nvSpPr>
        <p:spPr bwMode="auto">
          <a:xfrm>
            <a:off x="11516394" y="4263302"/>
            <a:ext cx="472927" cy="927161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3113F1CC-3233-4DCE-BC04-F755069FD8EE}"/>
              </a:ext>
            </a:extLst>
          </p:cNvPr>
          <p:cNvSpPr/>
          <p:nvPr/>
        </p:nvSpPr>
        <p:spPr bwMode="auto">
          <a:xfrm>
            <a:off x="11217148" y="4345008"/>
            <a:ext cx="733891" cy="733891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3DE2BDD-D2C4-4CD3-8361-3EFF506B9FDB}"/>
              </a:ext>
            </a:extLst>
          </p:cNvPr>
          <p:cNvSpPr/>
          <p:nvPr/>
        </p:nvSpPr>
        <p:spPr bwMode="auto">
          <a:xfrm>
            <a:off x="11491893" y="4690404"/>
            <a:ext cx="472927" cy="472927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36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Undo Handler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9262"/>
            <a:ext cx="10972800" cy="4713287"/>
          </a:xfrm>
        </p:spPr>
        <p:txBody>
          <a:bodyPr>
            <a:normAutofit/>
          </a:bodyPr>
          <a:lstStyle/>
          <a:p>
            <a:r>
              <a:rPr lang="en-US" sz="3200" dirty="0"/>
              <a:t>Has to keep the undo stack, and keep track of which operation should be undone / redone / repeat</a:t>
            </a:r>
          </a:p>
          <a:p>
            <a:r>
              <a:rPr lang="en-US" sz="3200" dirty="0"/>
              <a:t>Methods for </a:t>
            </a:r>
          </a:p>
          <a:p>
            <a:pPr lvl="1"/>
            <a:r>
              <a:rPr lang="en-US" sz="2800" dirty="0"/>
              <a:t>register a command object (after executed)</a:t>
            </a:r>
          </a:p>
          <a:p>
            <a:pPr lvl="1"/>
            <a:r>
              <a:rPr lang="en-US" sz="2800" dirty="0" err="1"/>
              <a:t>doUndo</a:t>
            </a:r>
            <a:r>
              <a:rPr lang="en-US" sz="2800" dirty="0"/>
              <a:t> – call this when user hits the undo menu item</a:t>
            </a:r>
          </a:p>
          <a:p>
            <a:pPr lvl="1"/>
            <a:r>
              <a:rPr lang="en-US" sz="2800" dirty="0"/>
              <a:t>Undo Available? – controls greying out the undo menu item</a:t>
            </a:r>
          </a:p>
          <a:p>
            <a:pPr lvl="2"/>
            <a:r>
              <a:rPr lang="en-US" sz="2400" dirty="0"/>
              <a:t>Just checks if there is a command on the undo stack</a:t>
            </a:r>
          </a:p>
          <a:p>
            <a:pPr lvl="1"/>
            <a:r>
              <a:rPr lang="en-US" sz="2800" dirty="0" err="1"/>
              <a:t>doRedo</a:t>
            </a:r>
            <a:r>
              <a:rPr lang="en-US" sz="2800" dirty="0"/>
              <a:t>, </a:t>
            </a:r>
            <a:r>
              <a:rPr lang="en-US" sz="2800" dirty="0" err="1"/>
              <a:t>doRepeat</a:t>
            </a:r>
            <a:r>
              <a:rPr lang="en-US" sz="2800" dirty="0"/>
              <a:t>, redo/repeat available?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63741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786" y="122238"/>
            <a:ext cx="8790214" cy="817968"/>
          </a:xfrm>
        </p:spPr>
        <p:txBody>
          <a:bodyPr/>
          <a:lstStyle/>
          <a:p>
            <a:r>
              <a:rPr lang="en-US" dirty="0"/>
              <a:t>Advanced: Selective Undo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065941"/>
            <a:ext cx="5769278" cy="4620329"/>
          </a:xfrm>
        </p:spPr>
        <p:txBody>
          <a:bodyPr/>
          <a:lstStyle/>
          <a:p>
            <a:r>
              <a:rPr lang="en-US" dirty="0"/>
              <a:t>Reach back into history and </a:t>
            </a:r>
            <a:r>
              <a:rPr lang="en-US" b="1" dirty="0">
                <a:solidFill>
                  <a:srgbClr val="C00000"/>
                </a:solidFill>
              </a:rPr>
              <a:t>select</a:t>
            </a:r>
            <a:r>
              <a:rPr lang="en-US" dirty="0"/>
              <a:t> which operation to undo</a:t>
            </a:r>
          </a:p>
          <a:p>
            <a:r>
              <a:rPr lang="en-US" dirty="0"/>
              <a:t>“</a:t>
            </a:r>
            <a:r>
              <a:rPr lang="en-US" dirty="0">
                <a:solidFill>
                  <a:srgbClr val="C00000"/>
                </a:solidFill>
              </a:rPr>
              <a:t>Script model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As if that operation was just removed</a:t>
            </a:r>
          </a:p>
          <a:p>
            <a:r>
              <a:rPr lang="en-US" dirty="0"/>
              <a:t>Often unclear what this means!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15698" y="6399639"/>
            <a:ext cx="2133600" cy="273050"/>
          </a:xfrm>
        </p:spPr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27</a:t>
            </a:fld>
            <a:endParaRPr lang="en-US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972401" y="5122206"/>
            <a:ext cx="4983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29004F0A-8416-41AE-ADEC-191812A5555A}"/>
              </a:ext>
            </a:extLst>
          </p:cNvPr>
          <p:cNvGrpSpPr/>
          <p:nvPr/>
        </p:nvGrpSpPr>
        <p:grpSpPr>
          <a:xfrm>
            <a:off x="6851390" y="976367"/>
            <a:ext cx="5062215" cy="5171568"/>
            <a:chOff x="5425487" y="940209"/>
            <a:chExt cx="5062215" cy="5171568"/>
          </a:xfrm>
        </p:grpSpPr>
        <p:sp>
          <p:nvSpPr>
            <p:cNvPr id="6" name="Oval 5"/>
            <p:cNvSpPr/>
            <p:nvPr/>
          </p:nvSpPr>
          <p:spPr>
            <a:xfrm>
              <a:off x="7982537" y="2592376"/>
              <a:ext cx="472927" cy="47292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C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957161" y="2409486"/>
              <a:ext cx="49830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FF0000"/>
                  </a:solidFill>
                  <a:latin typeface="Source Code Pro Light" panose="020B0409030403020204" pitchFamily="49" charset="0"/>
                </a:rPr>
                <a:t>X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6259962" y="2592376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A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8843825" y="2592376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D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7121250" y="2592376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B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1" name="Straight Arrow Connector 10"/>
            <p:cNvCxnSpPr>
              <a:stCxn id="8" idx="6"/>
              <a:endCxn id="10" idx="2"/>
            </p:cNvCxnSpPr>
            <p:nvPr/>
          </p:nvCxnSpPr>
          <p:spPr>
            <a:xfrm>
              <a:off x="6732889" y="2828837"/>
              <a:ext cx="388361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6176080" y="155849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A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7957161" y="155849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C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8818449" y="155849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D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7037367" y="155849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B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6" name="Straight Arrow Connector 15"/>
            <p:cNvCxnSpPr>
              <a:stCxn id="12" idx="6"/>
              <a:endCxn id="15" idx="2"/>
            </p:cNvCxnSpPr>
            <p:nvPr/>
          </p:nvCxnSpPr>
          <p:spPr>
            <a:xfrm>
              <a:off x="6649004" y="179495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cxnSpLocks/>
              <a:stCxn id="15" idx="6"/>
            </p:cNvCxnSpPr>
            <p:nvPr/>
          </p:nvCxnSpPr>
          <p:spPr>
            <a:xfrm>
              <a:off x="7510292" y="179495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3" idx="6"/>
              <a:endCxn id="14" idx="2"/>
            </p:cNvCxnSpPr>
            <p:nvPr/>
          </p:nvCxnSpPr>
          <p:spPr>
            <a:xfrm>
              <a:off x="8430085" y="179495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766314" y="940209"/>
              <a:ext cx="12234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create</a:t>
              </a:r>
              <a:br>
                <a:rPr lang="en-US" dirty="0"/>
              </a:br>
              <a:r>
                <a:rPr lang="en-US" dirty="0"/>
                <a:t>green </a:t>
              </a: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904253" y="946559"/>
              <a:ext cx="8002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resize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824799" y="940209"/>
              <a:ext cx="7489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make</a:t>
              </a:r>
              <a:br>
                <a:rPr lang="en-US" dirty="0"/>
              </a:br>
              <a:r>
                <a:rPr lang="en-US" dirty="0"/>
                <a:t>blue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607927" y="946559"/>
              <a:ext cx="7745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rotate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 rot="1821347">
              <a:off x="9878102" y="1592887"/>
              <a:ext cx="609600" cy="438532"/>
            </a:xfrm>
            <a:prstGeom prst="rect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25487" y="1592887"/>
              <a:ext cx="591973" cy="41242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sz="1400" dirty="0"/>
            </a:p>
            <a:p>
              <a:r>
                <a:rPr lang="en-US" dirty="0"/>
                <a:t>2a)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sz="1400" dirty="0"/>
            </a:p>
            <a:p>
              <a:r>
                <a:rPr lang="en-US" dirty="0"/>
                <a:t>2b)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br>
                <a:rPr lang="en-US" dirty="0"/>
              </a:br>
              <a:r>
                <a:rPr lang="en-US" dirty="0"/>
                <a:t>1x)</a:t>
              </a:r>
            </a:p>
          </p:txBody>
        </p:sp>
        <p:grpSp>
          <p:nvGrpSpPr>
            <p:cNvPr id="25" name="Group 24"/>
            <p:cNvGrpSpPr/>
            <p:nvPr/>
          </p:nvGrpSpPr>
          <p:grpSpPr>
            <a:xfrm flipV="1">
              <a:off x="7594174" y="2369182"/>
              <a:ext cx="1249648" cy="502474"/>
              <a:chOff x="2325658" y="3793953"/>
              <a:chExt cx="1583521" cy="502474"/>
            </a:xfrm>
          </p:grpSpPr>
          <p:cxnSp>
            <p:nvCxnSpPr>
              <p:cNvPr id="26" name="Curved Connector 25"/>
              <p:cNvCxnSpPr/>
              <p:nvPr/>
            </p:nvCxnSpPr>
            <p:spPr>
              <a:xfrm>
                <a:off x="2325658" y="3793953"/>
                <a:ext cx="791759" cy="502474"/>
              </a:xfrm>
              <a:prstGeom prst="curvedConnector3">
                <a:avLst>
                  <a:gd name="adj1" fmla="val 40508"/>
                </a:avLst>
              </a:prstGeom>
              <a:ln w="76200"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urved Connector 26"/>
              <p:cNvCxnSpPr/>
              <p:nvPr/>
            </p:nvCxnSpPr>
            <p:spPr>
              <a:xfrm flipV="1">
                <a:off x="3117419" y="3793953"/>
                <a:ext cx="791760" cy="502474"/>
              </a:xfrm>
              <a:prstGeom prst="curvedConnector3">
                <a:avLst>
                  <a:gd name="adj1" fmla="val 50000"/>
                </a:avLst>
              </a:prstGeom>
              <a:ln w="76200"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Rectangle 27"/>
            <p:cNvSpPr/>
            <p:nvPr/>
          </p:nvSpPr>
          <p:spPr>
            <a:xfrm rot="1821347">
              <a:off x="9878100" y="2605714"/>
              <a:ext cx="609600" cy="4385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804541" y="2937392"/>
              <a:ext cx="9348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  <p:sp>
          <p:nvSpPr>
            <p:cNvPr id="30" name="Oval 29"/>
            <p:cNvSpPr/>
            <p:nvPr/>
          </p:nvSpPr>
          <p:spPr>
            <a:xfrm>
              <a:off x="6295546" y="3646375"/>
              <a:ext cx="472927" cy="47292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A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8018121" y="364637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C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8879409" y="364637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D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7156833" y="364637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B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34" name="Straight Arrow Connector 33"/>
            <p:cNvCxnSpPr>
              <a:stCxn id="33" idx="6"/>
              <a:endCxn id="31" idx="2"/>
            </p:cNvCxnSpPr>
            <p:nvPr/>
          </p:nvCxnSpPr>
          <p:spPr>
            <a:xfrm>
              <a:off x="7629758" y="388283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31" idx="6"/>
              <a:endCxn id="32" idx="2"/>
            </p:cNvCxnSpPr>
            <p:nvPr/>
          </p:nvCxnSpPr>
          <p:spPr>
            <a:xfrm>
              <a:off x="8491045" y="388283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6234586" y="3467339"/>
              <a:ext cx="49830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FF0000"/>
                  </a:solidFill>
                  <a:latin typeface="Source Code Pro Light" panose="020B0409030403020204" pitchFamily="49" charset="0"/>
                </a:rPr>
                <a:t>X</a:t>
              </a:r>
            </a:p>
          </p:txBody>
        </p:sp>
        <p:grpSp>
          <p:nvGrpSpPr>
            <p:cNvPr id="37" name="Group 36"/>
            <p:cNvGrpSpPr/>
            <p:nvPr/>
          </p:nvGrpSpPr>
          <p:grpSpPr>
            <a:xfrm flipV="1">
              <a:off x="5960095" y="3367001"/>
              <a:ext cx="1249648" cy="502474"/>
              <a:chOff x="2325658" y="3793953"/>
              <a:chExt cx="1583521" cy="502474"/>
            </a:xfrm>
          </p:grpSpPr>
          <p:cxnSp>
            <p:nvCxnSpPr>
              <p:cNvPr id="38" name="Curved Connector 37"/>
              <p:cNvCxnSpPr/>
              <p:nvPr/>
            </p:nvCxnSpPr>
            <p:spPr>
              <a:xfrm>
                <a:off x="2325658" y="3793953"/>
                <a:ext cx="791759" cy="502474"/>
              </a:xfrm>
              <a:prstGeom prst="curvedConnector3">
                <a:avLst>
                  <a:gd name="adj1" fmla="val 40508"/>
                </a:avLst>
              </a:prstGeom>
              <a:ln w="76200"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Curved Connector 38"/>
              <p:cNvCxnSpPr/>
              <p:nvPr/>
            </p:nvCxnSpPr>
            <p:spPr>
              <a:xfrm flipV="1">
                <a:off x="3117419" y="3793953"/>
                <a:ext cx="791760" cy="502474"/>
              </a:xfrm>
              <a:prstGeom prst="curvedConnector3">
                <a:avLst>
                  <a:gd name="adj1" fmla="val 50000"/>
                </a:avLst>
              </a:prstGeom>
              <a:ln w="76200"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TextBox 39"/>
            <p:cNvSpPr txBox="1"/>
            <p:nvPr/>
          </p:nvSpPr>
          <p:spPr>
            <a:xfrm>
              <a:off x="9837099" y="3520668"/>
              <a:ext cx="52931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/>
                <a:t>?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766314" y="4424773"/>
              <a:ext cx="12234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create</a:t>
              </a:r>
              <a:br>
                <a:rPr lang="en-US" dirty="0"/>
              </a:br>
              <a:r>
                <a:rPr lang="en-US" dirty="0"/>
                <a:t>green </a:t>
              </a: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904253" y="4431123"/>
              <a:ext cx="8002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resize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824799" y="4424773"/>
              <a:ext cx="7489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make</a:t>
              </a:r>
              <a:br>
                <a:rPr lang="en-US" dirty="0"/>
              </a:br>
              <a:r>
                <a:rPr lang="en-US" dirty="0"/>
                <a:t>blue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620751" y="4431123"/>
              <a:ext cx="7489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make</a:t>
              </a:r>
              <a:br>
                <a:rPr lang="en-US" dirty="0"/>
              </a:br>
              <a:r>
                <a:rPr lang="en-US" dirty="0"/>
                <a:t>red</a:t>
              </a:r>
            </a:p>
          </p:txBody>
        </p:sp>
        <p:sp>
          <p:nvSpPr>
            <p:cNvPr id="45" name="Oval 44"/>
            <p:cNvSpPr/>
            <p:nvPr/>
          </p:nvSpPr>
          <p:spPr>
            <a:xfrm>
              <a:off x="7997777" y="5305096"/>
              <a:ext cx="472927" cy="47292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C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6275202" y="5305096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A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8859065" y="5305096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D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7136490" y="5305096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B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50" name="Straight Arrow Connector 49"/>
            <p:cNvCxnSpPr>
              <a:stCxn id="47" idx="6"/>
              <a:endCxn id="49" idx="2"/>
            </p:cNvCxnSpPr>
            <p:nvPr/>
          </p:nvCxnSpPr>
          <p:spPr>
            <a:xfrm>
              <a:off x="6748129" y="5541557"/>
              <a:ext cx="388361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up 50"/>
            <p:cNvGrpSpPr/>
            <p:nvPr/>
          </p:nvGrpSpPr>
          <p:grpSpPr>
            <a:xfrm flipV="1">
              <a:off x="7609414" y="5081902"/>
              <a:ext cx="1249648" cy="502474"/>
              <a:chOff x="2325658" y="3793953"/>
              <a:chExt cx="1583521" cy="502474"/>
            </a:xfrm>
          </p:grpSpPr>
          <p:cxnSp>
            <p:nvCxnSpPr>
              <p:cNvPr id="52" name="Curved Connector 51"/>
              <p:cNvCxnSpPr/>
              <p:nvPr/>
            </p:nvCxnSpPr>
            <p:spPr>
              <a:xfrm>
                <a:off x="2325658" y="3793953"/>
                <a:ext cx="791759" cy="502474"/>
              </a:xfrm>
              <a:prstGeom prst="curvedConnector3">
                <a:avLst>
                  <a:gd name="adj1" fmla="val 40508"/>
                </a:avLst>
              </a:prstGeom>
              <a:ln w="76200"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urved Connector 52"/>
              <p:cNvCxnSpPr/>
              <p:nvPr/>
            </p:nvCxnSpPr>
            <p:spPr>
              <a:xfrm flipV="1">
                <a:off x="3117419" y="3793953"/>
                <a:ext cx="791760" cy="502474"/>
              </a:xfrm>
              <a:prstGeom prst="curvedConnector3">
                <a:avLst>
                  <a:gd name="adj1" fmla="val 50000"/>
                </a:avLst>
              </a:prstGeom>
              <a:ln w="76200"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7819781" y="5650112"/>
              <a:ext cx="9348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9837099" y="5122206"/>
              <a:ext cx="52931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/>
                <a:t>?</a:t>
              </a:r>
            </a:p>
          </p:txBody>
        </p:sp>
        <p:cxnSp>
          <p:nvCxnSpPr>
            <p:cNvPr id="57" name="Straight Connector 56"/>
            <p:cNvCxnSpPr/>
            <p:nvPr/>
          </p:nvCxnSpPr>
          <p:spPr bwMode="auto">
            <a:xfrm>
              <a:off x="5711776" y="4424770"/>
              <a:ext cx="38132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4934038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5D02D-55F1-48A5-8EF3-E1EED2BB3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view in Fusion 360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88169-8F75-48E4-BA79-B4D908739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17" y="1551312"/>
            <a:ext cx="10475168" cy="4411662"/>
          </a:xfrm>
        </p:spPr>
        <p:txBody>
          <a:bodyPr/>
          <a:lstStyle/>
          <a:p>
            <a:r>
              <a:rPr lang="en-US" dirty="0"/>
              <a:t>Fusion 360 (a CAD software) from </a:t>
            </a:r>
            <a:r>
              <a:rPr lang="en-US" dirty="0" err="1"/>
              <a:t>AutoDesk</a:t>
            </a:r>
            <a:endParaRPr lang="en-US" dirty="0"/>
          </a:p>
          <a:p>
            <a:pPr marL="344487" lvl="1" indent="0">
              <a:buNone/>
            </a:pPr>
            <a:r>
              <a:rPr lang="en-US" sz="1800" dirty="0">
                <a:hlinkClick r:id="rId3"/>
              </a:rPr>
              <a:t>https://www.autodesk.com/products/fusion-360/blog/master-the-timeline-browser-preferences/</a:t>
            </a:r>
            <a:r>
              <a:rPr lang="en-US" sz="1800" dirty="0"/>
              <a:t> </a:t>
            </a:r>
          </a:p>
          <a:p>
            <a:r>
              <a:rPr lang="en-US" dirty="0"/>
              <a:t>Provides graphical timeline for undo</a:t>
            </a:r>
          </a:p>
          <a:p>
            <a:r>
              <a:rPr lang="en-US" dirty="0"/>
              <a:t>Complete collection of every change made to your design</a:t>
            </a:r>
          </a:p>
          <a:p>
            <a:pPr lvl="1"/>
            <a:r>
              <a:rPr lang="en-US" dirty="0"/>
              <a:t>Selective undo (“suppress”) also affects later operations that depend on it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21E1E-2738-44AD-B741-D5082A717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217B4D-5315-4140-B00F-CCE7FCB7B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  <p:pic>
        <p:nvPicPr>
          <p:cNvPr id="6" name="Picture 4" descr="https://encrypted-tbn0.gstatic.com/images?q=tbn%3AANd9GcR0_aZJRxR3BVD3nsj2IKml89uGhZR3cwJncA&amp;usqp=CAU">
            <a:extLst>
              <a:ext uri="{FF2B5EF4-FFF2-40B4-BE49-F238E27FC236}">
                <a16:creationId xmlns:a16="http://schemas.microsoft.com/office/drawing/2014/main" id="{E6F71853-EFBF-48EB-8F66-863B66E79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466" y="4578668"/>
            <a:ext cx="11819067" cy="215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5128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007" y="122241"/>
            <a:ext cx="8628993" cy="834203"/>
          </a:xfrm>
        </p:spPr>
        <p:txBody>
          <a:bodyPr/>
          <a:lstStyle/>
          <a:p>
            <a:r>
              <a:rPr lang="en-US" dirty="0" err="1"/>
              <a:t>Kurlander’s</a:t>
            </a:r>
            <a:r>
              <a:rPr lang="en-US" dirty="0"/>
              <a:t> Graphics Histories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6007" y="977463"/>
            <a:ext cx="9603833" cy="2722180"/>
          </a:xfrm>
        </p:spPr>
        <p:txBody>
          <a:bodyPr>
            <a:normAutofit fontScale="92500" lnSpcReduction="20000"/>
          </a:bodyPr>
          <a:lstStyle/>
          <a:p>
            <a:r>
              <a:rPr lang="en-US" sz="1600" dirty="0" err="1"/>
              <a:t>Kurlander</a:t>
            </a:r>
            <a:r>
              <a:rPr lang="en-US" sz="1600" dirty="0"/>
              <a:t>, D. and Feiner, S. Editable Graphical Histories. Proc. 1988 IEEE Workshop on Visual Languages. (Pittsburgh, Oct. 10-12, </a:t>
            </a:r>
            <a:r>
              <a:rPr lang="en-US" sz="1600" dirty="0">
                <a:solidFill>
                  <a:schemeClr val="accent2"/>
                </a:solidFill>
              </a:rPr>
              <a:t>1988</a:t>
            </a:r>
            <a:r>
              <a:rPr lang="en-US" sz="1600" dirty="0"/>
              <a:t>). 127-134.  </a:t>
            </a:r>
            <a:r>
              <a:rPr lang="en-US" sz="1600" dirty="0">
                <a:hlinkClick r:id="rId2"/>
              </a:rPr>
              <a:t>http://ieeexplore.ieee.org/stamp/stamp.jsp?tp=&amp;arnumber=18020&amp;isnumber=662</a:t>
            </a:r>
            <a:endParaRPr lang="en-US" sz="1600" dirty="0"/>
          </a:p>
          <a:p>
            <a:r>
              <a:rPr lang="en-US" sz="2000" dirty="0">
                <a:hlinkClick r:id="rId3"/>
              </a:rPr>
              <a:t>Video</a:t>
            </a:r>
            <a:r>
              <a:rPr lang="en-US" sz="2000" dirty="0"/>
              <a:t> (2:42)</a:t>
            </a:r>
          </a:p>
          <a:p>
            <a:r>
              <a:rPr lang="en-US" dirty="0"/>
              <a:t>Before and after scenes for each operation</a:t>
            </a:r>
          </a:p>
          <a:p>
            <a:r>
              <a:rPr lang="en-US" dirty="0"/>
              <a:t>Can undo back to any point</a:t>
            </a:r>
          </a:p>
          <a:p>
            <a:pPr lvl="1"/>
            <a:r>
              <a:rPr lang="en-US" dirty="0"/>
              <a:t>Can then </a:t>
            </a:r>
            <a:r>
              <a:rPr lang="en-US" i="1" dirty="0"/>
              <a:t>change things</a:t>
            </a:r>
            <a:r>
              <a:rPr lang="en-US" dirty="0"/>
              <a:t> and redo the operations afterwards</a:t>
            </a:r>
          </a:p>
          <a:p>
            <a:pPr lvl="1"/>
            <a:r>
              <a:rPr lang="en-US" dirty="0"/>
              <a:t>Basically, the “script” model of undo/redo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4283D-037C-4233-A5B9-6A378F34C5AF}" type="slidenum">
              <a:rPr lang="en-US" altLang="en-US" smtClean="0"/>
              <a:pPr/>
              <a:t>29</a:t>
            </a:fld>
            <a:endParaRPr lang="en-US" altLang="en-US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7272" y="3865972"/>
            <a:ext cx="8628993" cy="2992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32005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Undo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pic>
        <p:nvPicPr>
          <p:cNvPr id="60420" name="Picture 4" descr="http://weknowyourdreamz.com/images/pencil/pencil-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006" y="986793"/>
            <a:ext cx="2441574" cy="2438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424" name="Picture 8" descr="Liquid Pap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3790" y="1108584"/>
            <a:ext cx="1981200" cy="2432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428" name="Picture 12" descr="http://www-03.ibm.com/ibm/history/ibm100/images/icp/R767960M51962N27/us__en_us__ibm100__selectric__selectric_two_tape__620x35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431" y="3960866"/>
            <a:ext cx="5132070" cy="2897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810504" y="5388119"/>
            <a:ext cx="20313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IBM Correcting</a:t>
            </a:r>
          </a:p>
          <a:p>
            <a:r>
              <a:rPr lang="en-US" b="1" dirty="0" err="1"/>
              <a:t>Selectric</a:t>
            </a:r>
            <a:r>
              <a:rPr lang="en-US" b="1" dirty="0"/>
              <a:t> II	</a:t>
            </a:r>
          </a:p>
          <a:p>
            <a:r>
              <a:rPr lang="en-US" b="1" dirty="0"/>
              <a:t>1973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077200" y="3541381"/>
            <a:ext cx="26725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Invented 1951 by</a:t>
            </a:r>
            <a:br>
              <a:rPr lang="en-US" b="1" dirty="0"/>
            </a:br>
            <a:r>
              <a:rPr lang="en-US" b="1" dirty="0"/>
              <a:t>Bette Nesmith Graham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3186546" y="2521530"/>
            <a:ext cx="692727" cy="2036618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4547253" y="1190452"/>
            <a:ext cx="1681075" cy="696576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531811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433" y="122241"/>
            <a:ext cx="8722567" cy="806017"/>
          </a:xfrm>
        </p:spPr>
        <p:txBody>
          <a:bodyPr/>
          <a:lstStyle/>
          <a:p>
            <a:r>
              <a:rPr lang="en-US" dirty="0"/>
              <a:t>Aquamarine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2434" y="928258"/>
            <a:ext cx="8081294" cy="5504292"/>
          </a:xfrm>
        </p:spPr>
        <p:txBody>
          <a:bodyPr>
            <a:normAutofit/>
          </a:bodyPr>
          <a:lstStyle/>
          <a:p>
            <a:r>
              <a:rPr lang="en-US" sz="1200" dirty="0"/>
              <a:t>Brad A. Myers, Ashley Lai, Tam Minh Le, YoungSeok Yoon, Andrew Faulring, Joel Brandt, "Selective Undo Support for Painting Applications", Proceedings CHI'2015: Human Factors in Computing Systems, Seoul, Korea, April 18-23, 2015. pp. 4227-4236. </a:t>
            </a:r>
            <a:r>
              <a:rPr lang="en-US" sz="1200" dirty="0">
                <a:hlinkClick r:id="rId2"/>
              </a:rPr>
              <a:t>http://dl.acm.org/citation.cfm?doid=2702123.2702543</a:t>
            </a:r>
            <a:endParaRPr lang="en-US" sz="1200" dirty="0"/>
          </a:p>
          <a:p>
            <a:r>
              <a:rPr lang="en-US" sz="2000" b="1" dirty="0"/>
              <a:t>A</a:t>
            </a:r>
            <a:r>
              <a:rPr lang="en-US" sz="2000" dirty="0"/>
              <a:t>llowing </a:t>
            </a:r>
            <a:r>
              <a:rPr lang="en-US" sz="2000" b="1" dirty="0"/>
              <a:t>Q</a:t>
            </a:r>
            <a:r>
              <a:rPr lang="en-US" sz="2000" dirty="0"/>
              <a:t>uick </a:t>
            </a:r>
            <a:r>
              <a:rPr lang="en-US" sz="2000" b="1" dirty="0"/>
              <a:t>U</a:t>
            </a:r>
            <a:r>
              <a:rPr lang="en-US" sz="2000" dirty="0"/>
              <a:t>ndoing of </a:t>
            </a:r>
            <a:r>
              <a:rPr lang="en-US" sz="2000" b="1" dirty="0"/>
              <a:t>A</a:t>
            </a:r>
            <a:r>
              <a:rPr lang="en-US" sz="2000" dirty="0"/>
              <a:t>ny </a:t>
            </a:r>
            <a:r>
              <a:rPr lang="en-US" sz="2000" b="1" dirty="0"/>
              <a:t>M</a:t>
            </a:r>
            <a:r>
              <a:rPr lang="en-US" sz="2000" dirty="0"/>
              <a:t>arks </a:t>
            </a:r>
            <a:r>
              <a:rPr lang="en-US" sz="2000" b="1" dirty="0"/>
              <a:t>A</a:t>
            </a:r>
            <a:r>
              <a:rPr lang="en-US" sz="2000" dirty="0"/>
              <a:t>nd </a:t>
            </a:r>
            <a:r>
              <a:rPr lang="en-US" sz="2000" b="1" dirty="0"/>
              <a:t>R</a:t>
            </a:r>
            <a:r>
              <a:rPr lang="en-US" sz="2000" dirty="0"/>
              <a:t>epairs to </a:t>
            </a:r>
            <a:r>
              <a:rPr lang="en-US" sz="2000" b="1" dirty="0"/>
              <a:t>I</a:t>
            </a:r>
            <a:r>
              <a:rPr lang="en-US" sz="2000" dirty="0"/>
              <a:t>mprove </a:t>
            </a:r>
            <a:r>
              <a:rPr lang="en-US" sz="2000" b="1" dirty="0"/>
              <a:t>N</a:t>
            </a:r>
            <a:r>
              <a:rPr lang="en-US" sz="2000" dirty="0"/>
              <a:t>ovel </a:t>
            </a:r>
            <a:r>
              <a:rPr lang="en-US" sz="2000" b="1" dirty="0"/>
              <a:t>E</a:t>
            </a:r>
            <a:r>
              <a:rPr lang="en-US" sz="2000" dirty="0"/>
              <a:t>diting</a:t>
            </a:r>
          </a:p>
          <a:p>
            <a:r>
              <a:rPr lang="en-US" dirty="0"/>
              <a:t>Selective undo of past operations in a paint program using the </a:t>
            </a:r>
            <a:r>
              <a:rPr lang="en-US" dirty="0">
                <a:solidFill>
                  <a:schemeClr val="accent6"/>
                </a:solidFill>
              </a:rPr>
              <a:t>script model</a:t>
            </a:r>
          </a:p>
          <a:p>
            <a:pPr lvl="1"/>
            <a:r>
              <a:rPr lang="en-US" dirty="0"/>
              <a:t>Can’t use inverse model in paint because can’t change affected pixels in current context</a:t>
            </a:r>
          </a:p>
          <a:p>
            <a:pPr lvl="1"/>
            <a:r>
              <a:rPr lang="en-US" dirty="0"/>
              <a:t>No dependencies among objects as there are in a drawing program</a:t>
            </a:r>
          </a:p>
          <a:p>
            <a:pPr lvl="1"/>
            <a:r>
              <a:rPr lang="en-US" dirty="0"/>
              <a:t>Issue: spatial dependencies:</a:t>
            </a:r>
          </a:p>
          <a:p>
            <a:pPr lvl="2"/>
            <a:r>
              <a:rPr lang="en-US" dirty="0"/>
              <a:t>Copy and paste</a:t>
            </a:r>
          </a:p>
          <a:p>
            <a:pPr lvl="2"/>
            <a:r>
              <a:rPr lang="en-US" dirty="0"/>
              <a:t>Flood fill (paint bucket)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4283D-037C-4233-A5B9-6A378F34C5AF}" type="slidenum">
              <a:rPr lang="en-US" altLang="en-US" smtClean="0"/>
              <a:pPr/>
              <a:t>30</a:t>
            </a:fld>
            <a:endParaRPr lang="en-US" altLang="en-US" dirty="0"/>
          </a:p>
        </p:txBody>
      </p:sp>
      <p:pic>
        <p:nvPicPr>
          <p:cNvPr id="61442" name="Picture 2" descr="http://www.cs.cmu.edu/~NatProg/images/aquamarine-stone-small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578" y="0"/>
            <a:ext cx="111442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44" name="Picture 4" descr="Aquamarine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2298" y="3980180"/>
            <a:ext cx="1831902" cy="287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smudge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9317" y="1935219"/>
            <a:ext cx="2161365" cy="1296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996755" y="5745707"/>
            <a:ext cx="1347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hlinkClick r:id="rId6"/>
              </a:rPr>
              <a:t>Video: 4:35</a:t>
            </a:r>
            <a:endParaRPr lang="en-US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6688975" y="5443567"/>
            <a:ext cx="1963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hlinkClick r:id="rId7"/>
              </a:rPr>
              <a:t>Short Video: 0:30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30182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906462"/>
          </a:xfrm>
        </p:spPr>
        <p:txBody>
          <a:bodyPr/>
          <a:lstStyle/>
          <a:p>
            <a:r>
              <a:rPr lang="en-US" dirty="0"/>
              <a:t>Selective Undo by Region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9947567" cy="4411662"/>
          </a:xfrm>
        </p:spPr>
        <p:txBody>
          <a:bodyPr>
            <a:normAutofit/>
          </a:bodyPr>
          <a:lstStyle/>
          <a:p>
            <a:r>
              <a:rPr lang="en-US" dirty="0"/>
              <a:t>Selective Undo by Region</a:t>
            </a:r>
          </a:p>
          <a:p>
            <a:pPr lvl="1"/>
            <a:r>
              <a:rPr lang="en-US" dirty="0"/>
              <a:t>Regular linear undo but only for operations in the region</a:t>
            </a:r>
          </a:p>
          <a:p>
            <a:pPr lvl="1"/>
            <a:r>
              <a:rPr lang="en-US" dirty="0"/>
              <a:t>Avoids the ambiguities</a:t>
            </a:r>
          </a:p>
          <a:p>
            <a:pPr lvl="1"/>
            <a:r>
              <a:rPr lang="en-US" dirty="0"/>
              <a:t>Available in </a:t>
            </a:r>
            <a:r>
              <a:rPr lang="en-US" dirty="0" err="1"/>
              <a:t>PhotoShop</a:t>
            </a:r>
            <a:r>
              <a:rPr lang="en-US" dirty="0"/>
              <a:t>, our research system for code editing in Azurite:</a:t>
            </a:r>
            <a:br>
              <a:rPr lang="en-US" dirty="0"/>
            </a:br>
            <a:r>
              <a:rPr lang="en-US" sz="1800" dirty="0"/>
              <a:t>YoungSeok Yoon and Brad A. Myers.  “Supporting Selective Undo in a Code Editor,”</a:t>
            </a:r>
            <a:r>
              <a:rPr lang="en-US" sz="1800" i="1" dirty="0"/>
              <a:t> 37th International Conference on Software Engineering, ICSE 2015. Florence, Italy,  May 16-24, 2015. 223-233 (volume 1). </a:t>
            </a:r>
            <a:r>
              <a:rPr lang="en-US" sz="1600" dirty="0">
                <a:hlinkClick r:id="rId2"/>
              </a:rPr>
              <a:t>pdf</a:t>
            </a:r>
            <a:r>
              <a:rPr lang="en-US" sz="1600" dirty="0"/>
              <a:t> and </a:t>
            </a:r>
            <a:r>
              <a:rPr lang="en-US" sz="1600" dirty="0">
                <a:hlinkClick r:id="rId3"/>
              </a:rPr>
              <a:t>video.</a:t>
            </a:r>
            <a:endParaRPr lang="en-US" sz="1600" i="1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46747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3878" name="Picture 6" descr="C:\Users\bam\AppData\Local\Temp\SNAGHTML499c5b3c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6645" y="3848492"/>
            <a:ext cx="672906" cy="96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/>
          <p:cNvCxnSpPr/>
          <p:nvPr/>
        </p:nvCxnSpPr>
        <p:spPr>
          <a:xfrm flipH="1">
            <a:off x="7315201" y="3900090"/>
            <a:ext cx="304351" cy="10668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315200" y="3886200"/>
            <a:ext cx="303020" cy="1095570"/>
          </a:xfrm>
          <a:prstGeom prst="line">
            <a:avLst/>
          </a:prstGeom>
          <a:ln w="38100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still have </a:t>
            </a:r>
            <a:r>
              <a:rPr lang="en-US" i="1" dirty="0"/>
              <a:t>region </a:t>
            </a:r>
            <a:r>
              <a:rPr lang="en-US" dirty="0"/>
              <a:t>conflicts</a:t>
            </a:r>
          </a:p>
          <a:p>
            <a:pPr lvl="1"/>
            <a:r>
              <a:rPr lang="en-US" dirty="0"/>
              <a:t>Actions at same place will do different things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 Conflicts: Flood Fill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40326" y="3702784"/>
            <a:ext cx="42112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Draw some lines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Paint-bucket (flood fill) the area in between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Undo one of the lines in step 1</a:t>
            </a:r>
          </a:p>
          <a:p>
            <a:pPr algn="l"/>
            <a:r>
              <a:rPr lang="en-US" dirty="0">
                <a:sym typeface="Wingdings" panose="05000000000000000000" pitchFamily="2" charset="2"/>
              </a:rPr>
              <a:t> Paints entire background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6858000" y="3810000"/>
            <a:ext cx="609600" cy="8382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239000" y="3715922"/>
            <a:ext cx="457200" cy="10668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781351" y="4182062"/>
            <a:ext cx="950718" cy="847139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63876" name="Picture 4" descr="C:\Users\bam\AppData\Local\Temp\SNAGHTML499b33c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485" y="4129672"/>
            <a:ext cx="43815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Straight Connector 23"/>
          <p:cNvCxnSpPr/>
          <p:nvPr/>
        </p:nvCxnSpPr>
        <p:spPr>
          <a:xfrm>
            <a:off x="1740325" y="3900090"/>
            <a:ext cx="26394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 rot="1254262">
            <a:off x="7308578" y="3528049"/>
            <a:ext cx="471893" cy="1704384"/>
          </a:xfrm>
          <a:prstGeom prst="ellipse">
            <a:avLst/>
          </a:prstGeom>
          <a:noFill/>
          <a:ln w="38100"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24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463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5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6" grpId="0" build="p"/>
      <p:bldP spid="7" grpId="0" animBg="1"/>
      <p:bldP spid="7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290" y="122239"/>
            <a:ext cx="8784984" cy="699410"/>
          </a:xfrm>
        </p:spPr>
        <p:txBody>
          <a:bodyPr/>
          <a:lstStyle/>
          <a:p>
            <a:r>
              <a:rPr lang="en-US" sz="3200" dirty="0"/>
              <a:t>Direct Selective Undo or Inverse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21649"/>
            <a:ext cx="5160329" cy="6036353"/>
          </a:xfrm>
        </p:spPr>
        <p:txBody>
          <a:bodyPr>
            <a:normAutofit/>
          </a:bodyPr>
          <a:lstStyle/>
          <a:p>
            <a:r>
              <a:rPr lang="en-US" dirty="0"/>
              <a:t>Gina</a:t>
            </a:r>
            <a:r>
              <a:rPr lang="en-US" sz="1600" dirty="0"/>
              <a:t>:</a:t>
            </a:r>
            <a:br>
              <a:rPr lang="en-US" sz="1600" dirty="0"/>
            </a:br>
            <a:r>
              <a:rPr lang="en-US" sz="1400" dirty="0"/>
              <a:t>Thomas </a:t>
            </a:r>
            <a:r>
              <a:rPr lang="en-US" sz="1400" dirty="0" err="1"/>
              <a:t>Berlage</a:t>
            </a:r>
            <a:r>
              <a:rPr lang="en-US" sz="1400" dirty="0"/>
              <a:t>. “A Selective Undo Mechanism for Graphical User  Interfaces Based on Command Objects,” </a:t>
            </a:r>
            <a:r>
              <a:rPr lang="en-US" sz="1400" i="1" dirty="0"/>
              <a:t>ACM Transactions on Computer Human Interaction. Sep, 1994. vol. 1, no. 3. pp. 269-294. </a:t>
            </a:r>
          </a:p>
          <a:p>
            <a:r>
              <a:rPr lang="en-US" dirty="0"/>
              <a:t>Perform </a:t>
            </a:r>
            <a:r>
              <a:rPr lang="en-US" dirty="0">
                <a:solidFill>
                  <a:schemeClr val="accent6"/>
                </a:solidFill>
              </a:rPr>
              <a:t>inverse</a:t>
            </a:r>
            <a:r>
              <a:rPr lang="en-US" dirty="0"/>
              <a:t> of selected operation</a:t>
            </a:r>
          </a:p>
          <a:p>
            <a:r>
              <a:rPr lang="en-US" dirty="0"/>
              <a:t>Put at end of undo stack</a:t>
            </a:r>
          </a:p>
          <a:p>
            <a:r>
              <a:rPr lang="en-US" dirty="0"/>
              <a:t>Almost anything can be undone</a:t>
            </a:r>
          </a:p>
          <a:p>
            <a:r>
              <a:rPr lang="en-US" dirty="0"/>
              <a:t>Meaning determined by what is “useful” and appropriate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33</a:t>
            </a:fld>
            <a:endParaRPr lang="en-US" altLang="en-US"/>
          </a:p>
        </p:txBody>
      </p: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F5E62917-AE92-4E83-8E02-4975104B7BDF}"/>
              </a:ext>
            </a:extLst>
          </p:cNvPr>
          <p:cNvGrpSpPr/>
          <p:nvPr/>
        </p:nvGrpSpPr>
        <p:grpSpPr>
          <a:xfrm>
            <a:off x="6096000" y="990367"/>
            <a:ext cx="6007588" cy="4877265"/>
            <a:chOff x="6036463" y="722746"/>
            <a:chExt cx="6007588" cy="4877265"/>
          </a:xfrm>
        </p:grpSpPr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2478DE84-C6BD-4E2C-B19A-6B3248286270}"/>
                </a:ext>
              </a:extLst>
            </p:cNvPr>
            <p:cNvSpPr/>
            <p:nvPr/>
          </p:nvSpPr>
          <p:spPr>
            <a:xfrm>
              <a:off x="8593513" y="2374913"/>
              <a:ext cx="472927" cy="47292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C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A32D00AC-6F39-4B8C-8991-58E909DDD58D}"/>
                </a:ext>
              </a:extLst>
            </p:cNvPr>
            <p:cNvSpPr/>
            <p:nvPr/>
          </p:nvSpPr>
          <p:spPr>
            <a:xfrm>
              <a:off x="6870938" y="2374913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A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8A99D00B-B85E-41A0-9BF5-581781616E4C}"/>
                </a:ext>
              </a:extLst>
            </p:cNvPr>
            <p:cNvSpPr/>
            <p:nvPr/>
          </p:nvSpPr>
          <p:spPr>
            <a:xfrm>
              <a:off x="9454801" y="2374913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D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9B8B3951-D71B-4C1B-982B-6DC14A94A4F2}"/>
                </a:ext>
              </a:extLst>
            </p:cNvPr>
            <p:cNvSpPr/>
            <p:nvPr/>
          </p:nvSpPr>
          <p:spPr>
            <a:xfrm>
              <a:off x="7732226" y="2374913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B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14" name="Straight Arrow Connector 113">
              <a:extLst>
                <a:ext uri="{FF2B5EF4-FFF2-40B4-BE49-F238E27FC236}">
                  <a16:creationId xmlns:a16="http://schemas.microsoft.com/office/drawing/2014/main" id="{CEA1D67D-43FF-4904-BCA1-70D15E25BAB7}"/>
                </a:ext>
              </a:extLst>
            </p:cNvPr>
            <p:cNvCxnSpPr>
              <a:stCxn id="111" idx="6"/>
              <a:endCxn id="113" idx="2"/>
            </p:cNvCxnSpPr>
            <p:nvPr/>
          </p:nvCxnSpPr>
          <p:spPr>
            <a:xfrm>
              <a:off x="7343865" y="2611377"/>
              <a:ext cx="388361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150C1816-A7BD-4422-8851-85DC55546783}"/>
                </a:ext>
              </a:extLst>
            </p:cNvPr>
            <p:cNvSpPr/>
            <p:nvPr/>
          </p:nvSpPr>
          <p:spPr>
            <a:xfrm>
              <a:off x="6845562" y="134103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A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0CECCB4C-D4CE-4EA8-BED3-47F050BCC800}"/>
                </a:ext>
              </a:extLst>
            </p:cNvPr>
            <p:cNvSpPr/>
            <p:nvPr/>
          </p:nvSpPr>
          <p:spPr>
            <a:xfrm>
              <a:off x="8568137" y="134103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C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73FAC339-6A68-4A9A-8CF1-6E2B582D0427}"/>
                </a:ext>
              </a:extLst>
            </p:cNvPr>
            <p:cNvSpPr/>
            <p:nvPr/>
          </p:nvSpPr>
          <p:spPr>
            <a:xfrm>
              <a:off x="9429425" y="134103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D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337F24A9-B1AC-4963-A34D-C5DA47C49986}"/>
                </a:ext>
              </a:extLst>
            </p:cNvPr>
            <p:cNvSpPr/>
            <p:nvPr/>
          </p:nvSpPr>
          <p:spPr>
            <a:xfrm>
              <a:off x="7706849" y="134103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B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19" name="Straight Arrow Connector 118">
              <a:extLst>
                <a:ext uri="{FF2B5EF4-FFF2-40B4-BE49-F238E27FC236}">
                  <a16:creationId xmlns:a16="http://schemas.microsoft.com/office/drawing/2014/main" id="{C6A01FB8-9CA7-4941-A0BD-76A221816A5C}"/>
                </a:ext>
              </a:extLst>
            </p:cNvPr>
            <p:cNvCxnSpPr>
              <a:stCxn id="115" idx="6"/>
              <a:endCxn id="118" idx="2"/>
            </p:cNvCxnSpPr>
            <p:nvPr/>
          </p:nvCxnSpPr>
          <p:spPr>
            <a:xfrm>
              <a:off x="7318489" y="157749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D20DFD71-BD27-49B4-BAC7-210E52C06C87}"/>
                </a:ext>
              </a:extLst>
            </p:cNvPr>
            <p:cNvCxnSpPr>
              <a:stCxn id="118" idx="6"/>
              <a:endCxn id="116" idx="2"/>
            </p:cNvCxnSpPr>
            <p:nvPr/>
          </p:nvCxnSpPr>
          <p:spPr>
            <a:xfrm>
              <a:off x="8179777" y="157749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54EF93BF-AA59-42FA-8E04-8828653A0AF6}"/>
                </a:ext>
              </a:extLst>
            </p:cNvPr>
            <p:cNvCxnSpPr>
              <a:stCxn id="116" idx="6"/>
              <a:endCxn id="117" idx="2"/>
            </p:cNvCxnSpPr>
            <p:nvPr/>
          </p:nvCxnSpPr>
          <p:spPr>
            <a:xfrm>
              <a:off x="9041064" y="157749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9D73F5AB-DE26-49F4-B7D2-2C96F4CE822F}"/>
                </a:ext>
              </a:extLst>
            </p:cNvPr>
            <p:cNvSpPr txBox="1"/>
            <p:nvPr/>
          </p:nvSpPr>
          <p:spPr>
            <a:xfrm>
              <a:off x="6417174" y="722746"/>
              <a:ext cx="114364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create</a:t>
              </a:r>
              <a:br>
                <a:rPr lang="en-US" dirty="0"/>
              </a:br>
              <a:r>
                <a:rPr lang="en-US" dirty="0"/>
                <a:t>green </a:t>
              </a: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EA9697D7-24EE-49C1-B1F9-D20B545FD419}"/>
                </a:ext>
              </a:extLst>
            </p:cNvPr>
            <p:cNvSpPr txBox="1"/>
            <p:nvPr/>
          </p:nvSpPr>
          <p:spPr>
            <a:xfrm>
              <a:off x="7554598" y="729096"/>
              <a:ext cx="72148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resize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526C91A4-7018-4255-B669-3ECE596187B2}"/>
                </a:ext>
              </a:extLst>
            </p:cNvPr>
            <p:cNvSpPr txBox="1"/>
            <p:nvPr/>
          </p:nvSpPr>
          <p:spPr>
            <a:xfrm>
              <a:off x="8457929" y="722746"/>
              <a:ext cx="70461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make</a:t>
              </a:r>
              <a:br>
                <a:rPr lang="en-US" dirty="0"/>
              </a:br>
              <a:r>
                <a:rPr lang="en-US" dirty="0"/>
                <a:t>blue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509B0D88-F210-403E-A7FA-645F9D9D04A2}"/>
                </a:ext>
              </a:extLst>
            </p:cNvPr>
            <p:cNvSpPr txBox="1"/>
            <p:nvPr/>
          </p:nvSpPr>
          <p:spPr>
            <a:xfrm>
              <a:off x="9228489" y="729096"/>
              <a:ext cx="7553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rotate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3C9F960F-E863-47F5-A4F0-82976E667656}"/>
                </a:ext>
              </a:extLst>
            </p:cNvPr>
            <p:cNvSpPr/>
            <p:nvPr/>
          </p:nvSpPr>
          <p:spPr>
            <a:xfrm rot="1821347">
              <a:off x="11118663" y="1375427"/>
              <a:ext cx="609600" cy="438532"/>
            </a:xfrm>
            <a:prstGeom prst="rect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FE13BF94-87D5-45F7-9F5C-D74A016CF72C}"/>
                </a:ext>
              </a:extLst>
            </p:cNvPr>
            <p:cNvSpPr txBox="1"/>
            <p:nvPr/>
          </p:nvSpPr>
          <p:spPr>
            <a:xfrm>
              <a:off x="6036463" y="1375427"/>
              <a:ext cx="591973" cy="41242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sz="1400" dirty="0"/>
            </a:p>
            <a:p>
              <a:r>
                <a:rPr lang="en-US" dirty="0"/>
                <a:t>2a)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sz="1400" dirty="0"/>
            </a:p>
            <a:p>
              <a:r>
                <a:rPr lang="en-US" dirty="0"/>
                <a:t>2b)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br>
                <a:rPr lang="en-US" dirty="0"/>
              </a:br>
              <a:r>
                <a:rPr lang="en-US" dirty="0"/>
                <a:t>1x)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16433C73-BE29-4C91-B50E-4454B1612698}"/>
                </a:ext>
              </a:extLst>
            </p:cNvPr>
            <p:cNvSpPr/>
            <p:nvPr/>
          </p:nvSpPr>
          <p:spPr>
            <a:xfrm rot="1821347">
              <a:off x="11118661" y="2388254"/>
              <a:ext cx="609600" cy="4385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8374DBE1-4E94-4A45-B41B-F381E040F938}"/>
                </a:ext>
              </a:extLst>
            </p:cNvPr>
            <p:cNvSpPr txBox="1"/>
            <p:nvPr/>
          </p:nvSpPr>
          <p:spPr>
            <a:xfrm>
              <a:off x="8414665" y="2016028"/>
              <a:ext cx="8451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  <a:cs typeface="+mn-cs"/>
                </a:rPr>
                <a:t>undo</a:t>
              </a:r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5BC4E97C-88AB-480E-BC10-DE9704F9C833}"/>
                </a:ext>
              </a:extLst>
            </p:cNvPr>
            <p:cNvSpPr/>
            <p:nvPr/>
          </p:nvSpPr>
          <p:spPr>
            <a:xfrm>
              <a:off x="6906522" y="3428912"/>
              <a:ext cx="472927" cy="47292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A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6506BF55-A641-4169-9A41-571F0159CA5F}"/>
                </a:ext>
              </a:extLst>
            </p:cNvPr>
            <p:cNvSpPr/>
            <p:nvPr/>
          </p:nvSpPr>
          <p:spPr>
            <a:xfrm>
              <a:off x="8629097" y="342891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C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9DBD903A-2960-47C0-B964-C9F0A1AACBB5}"/>
                </a:ext>
              </a:extLst>
            </p:cNvPr>
            <p:cNvSpPr/>
            <p:nvPr/>
          </p:nvSpPr>
          <p:spPr>
            <a:xfrm>
              <a:off x="9490385" y="342891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D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05402DD-64D2-4FFA-9F9A-31F9D9C2103F}"/>
                </a:ext>
              </a:extLst>
            </p:cNvPr>
            <p:cNvSpPr/>
            <p:nvPr/>
          </p:nvSpPr>
          <p:spPr>
            <a:xfrm>
              <a:off x="7767809" y="342891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B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B36A3132-21A2-471A-AA45-E046A94D1274}"/>
                </a:ext>
              </a:extLst>
            </p:cNvPr>
            <p:cNvCxnSpPr>
              <a:stCxn id="133" idx="6"/>
              <a:endCxn id="131" idx="2"/>
            </p:cNvCxnSpPr>
            <p:nvPr/>
          </p:nvCxnSpPr>
          <p:spPr>
            <a:xfrm>
              <a:off x="8240737" y="366537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4088E983-F07A-4E98-80EB-59EA0F406CCD}"/>
                </a:ext>
              </a:extLst>
            </p:cNvPr>
            <p:cNvCxnSpPr>
              <a:stCxn id="131" idx="6"/>
              <a:endCxn id="132" idx="2"/>
            </p:cNvCxnSpPr>
            <p:nvPr/>
          </p:nvCxnSpPr>
          <p:spPr>
            <a:xfrm>
              <a:off x="9102024" y="366537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227C7D41-CB6C-4256-823D-BF8E91EF0924}"/>
                </a:ext>
              </a:extLst>
            </p:cNvPr>
            <p:cNvSpPr txBox="1"/>
            <p:nvPr/>
          </p:nvSpPr>
          <p:spPr>
            <a:xfrm>
              <a:off x="6417174" y="4207310"/>
              <a:ext cx="114364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create</a:t>
              </a:r>
              <a:br>
                <a:rPr lang="en-US" dirty="0"/>
              </a:br>
              <a:r>
                <a:rPr lang="en-US" dirty="0"/>
                <a:t>green </a:t>
              </a: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7EA60671-EA67-4B84-990C-2A91CED5AF09}"/>
                </a:ext>
              </a:extLst>
            </p:cNvPr>
            <p:cNvSpPr txBox="1"/>
            <p:nvPr/>
          </p:nvSpPr>
          <p:spPr>
            <a:xfrm>
              <a:off x="7554598" y="4213660"/>
              <a:ext cx="72148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resize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4A82FFBC-D3FA-484A-8708-BCC3F209BEC1}"/>
                </a:ext>
              </a:extLst>
            </p:cNvPr>
            <p:cNvSpPr txBox="1"/>
            <p:nvPr/>
          </p:nvSpPr>
          <p:spPr>
            <a:xfrm>
              <a:off x="8457929" y="4207310"/>
              <a:ext cx="70461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make</a:t>
              </a:r>
              <a:br>
                <a:rPr lang="en-US" dirty="0"/>
              </a:br>
              <a:r>
                <a:rPr lang="en-US" dirty="0"/>
                <a:t>blue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234D3D3D-47A8-4A85-96E5-096080E7098B}"/>
                </a:ext>
              </a:extLst>
            </p:cNvPr>
            <p:cNvSpPr txBox="1"/>
            <p:nvPr/>
          </p:nvSpPr>
          <p:spPr>
            <a:xfrm>
              <a:off x="9260293" y="4213660"/>
              <a:ext cx="6917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make</a:t>
              </a:r>
              <a:br>
                <a:rPr lang="en-US" dirty="0"/>
              </a:br>
              <a:r>
                <a:rPr lang="en-US" dirty="0"/>
                <a:t>red</a:t>
              </a:r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9AE2CEBC-E701-4B81-AA9E-7B47CBBA5B73}"/>
                </a:ext>
              </a:extLst>
            </p:cNvPr>
            <p:cNvSpPr/>
            <p:nvPr/>
          </p:nvSpPr>
          <p:spPr>
            <a:xfrm>
              <a:off x="8608753" y="5087633"/>
              <a:ext cx="472927" cy="47292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C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52996A3-601D-4DBF-8101-3EB18A2D8A85}"/>
                </a:ext>
              </a:extLst>
            </p:cNvPr>
            <p:cNvSpPr/>
            <p:nvPr/>
          </p:nvSpPr>
          <p:spPr>
            <a:xfrm>
              <a:off x="6886178" y="5087633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A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0EB96D2-638E-4875-9349-305D98DEF69E}"/>
                </a:ext>
              </a:extLst>
            </p:cNvPr>
            <p:cNvSpPr/>
            <p:nvPr/>
          </p:nvSpPr>
          <p:spPr>
            <a:xfrm>
              <a:off x="9470041" y="5087633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b="1" dirty="0">
                  <a:solidFill>
                    <a:srgbClr val="FFFF00"/>
                  </a:solidFill>
                </a:rPr>
                <a:t>D’</a:t>
              </a:r>
              <a:endParaRPr lang="en-US" sz="1200" b="1" dirty="0">
                <a:solidFill>
                  <a:srgbClr val="FFFF00"/>
                </a:solidFill>
              </a:endParaRPr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748FCE09-AD2D-49CE-BAFD-0F9BFD55C603}"/>
                </a:ext>
              </a:extLst>
            </p:cNvPr>
            <p:cNvSpPr/>
            <p:nvPr/>
          </p:nvSpPr>
          <p:spPr>
            <a:xfrm>
              <a:off x="7747466" y="5087633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00"/>
                  </a:solidFill>
                </a:rPr>
                <a:t>B</a:t>
              </a:r>
              <a:endParaRPr lang="en-US" sz="14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ACE4F8B2-F6D1-46E3-8250-F305308C89B7}"/>
                </a:ext>
              </a:extLst>
            </p:cNvPr>
            <p:cNvCxnSpPr>
              <a:stCxn id="141" idx="6"/>
              <a:endCxn id="143" idx="2"/>
            </p:cNvCxnSpPr>
            <p:nvPr/>
          </p:nvCxnSpPr>
          <p:spPr>
            <a:xfrm>
              <a:off x="7359105" y="5324097"/>
              <a:ext cx="388361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E554712E-2EC1-4273-A5A1-2DE80A7962D2}"/>
                </a:ext>
              </a:extLst>
            </p:cNvPr>
            <p:cNvSpPr txBox="1"/>
            <p:nvPr/>
          </p:nvSpPr>
          <p:spPr>
            <a:xfrm>
              <a:off x="8448171" y="4742980"/>
              <a:ext cx="8451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  <a:cs typeface="+mn-cs"/>
                </a:rPr>
                <a:t>undo</a:t>
              </a:r>
            </a:p>
          </p:txBody>
        </p: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0F7B1017-90D1-411E-923F-5693228F39B8}"/>
                </a:ext>
              </a:extLst>
            </p:cNvPr>
            <p:cNvCxnSpPr/>
            <p:nvPr/>
          </p:nvCxnSpPr>
          <p:spPr>
            <a:xfrm>
              <a:off x="8198625" y="2607520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12C1C195-55BB-4824-802B-F59FF5B00151}"/>
                </a:ext>
              </a:extLst>
            </p:cNvPr>
            <p:cNvCxnSpPr/>
            <p:nvPr/>
          </p:nvCxnSpPr>
          <p:spPr>
            <a:xfrm>
              <a:off x="9059912" y="2607520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F255F13C-361E-465C-990C-43BE3576BB3B}"/>
                </a:ext>
              </a:extLst>
            </p:cNvPr>
            <p:cNvCxnSpPr>
              <a:endCxn id="149" idx="2"/>
            </p:cNvCxnSpPr>
            <p:nvPr/>
          </p:nvCxnSpPr>
          <p:spPr>
            <a:xfrm>
              <a:off x="9927729" y="2606829"/>
              <a:ext cx="388360" cy="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3FAF84A6-967C-4B16-B675-CF27EA53E598}"/>
                </a:ext>
              </a:extLst>
            </p:cNvPr>
            <p:cNvSpPr/>
            <p:nvPr/>
          </p:nvSpPr>
          <p:spPr>
            <a:xfrm>
              <a:off x="10316089" y="2370365"/>
              <a:ext cx="472927" cy="472927"/>
            </a:xfrm>
            <a:prstGeom prst="ellipse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b="1" dirty="0">
                  <a:solidFill>
                    <a:srgbClr val="FFFF00"/>
                  </a:solidFill>
                </a:rPr>
                <a:t>C’</a:t>
              </a:r>
              <a:endParaRPr lang="en-US" sz="1200" b="1" dirty="0">
                <a:solidFill>
                  <a:srgbClr val="FFFF00"/>
                </a:solidFill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1547FC1E-79CA-47FA-87A0-B791114BBE64}"/>
                </a:ext>
              </a:extLst>
            </p:cNvPr>
            <p:cNvSpPr txBox="1"/>
            <p:nvPr/>
          </p:nvSpPr>
          <p:spPr>
            <a:xfrm>
              <a:off x="9857915" y="1780126"/>
              <a:ext cx="135665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undo make</a:t>
              </a:r>
              <a:br>
                <a:rPr lang="en-US" dirty="0"/>
              </a:br>
              <a:r>
                <a:rPr lang="en-US" dirty="0"/>
                <a:t>blue = green</a:t>
              </a:r>
            </a:p>
          </p:txBody>
        </p:sp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2B9BEDF1-F8AA-4A3B-A46E-64FDF3CBD8DA}"/>
                </a:ext>
              </a:extLst>
            </p:cNvPr>
            <p:cNvCxnSpPr/>
            <p:nvPr/>
          </p:nvCxnSpPr>
          <p:spPr>
            <a:xfrm>
              <a:off x="7381800" y="3687925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>
              <a:extLst>
                <a:ext uri="{FF2B5EF4-FFF2-40B4-BE49-F238E27FC236}">
                  <a16:creationId xmlns:a16="http://schemas.microsoft.com/office/drawing/2014/main" id="{808D3FA1-3BB2-4585-8A2F-EEFF33E9D32B}"/>
                </a:ext>
              </a:extLst>
            </p:cNvPr>
            <p:cNvCxnSpPr>
              <a:endCxn id="153" idx="2"/>
            </p:cNvCxnSpPr>
            <p:nvPr/>
          </p:nvCxnSpPr>
          <p:spPr>
            <a:xfrm>
              <a:off x="9963313" y="3665376"/>
              <a:ext cx="388360" cy="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A955BCE6-1627-4DA7-BAA4-34273565EE1C}"/>
                </a:ext>
              </a:extLst>
            </p:cNvPr>
            <p:cNvSpPr/>
            <p:nvPr/>
          </p:nvSpPr>
          <p:spPr>
            <a:xfrm>
              <a:off x="10351673" y="3428912"/>
              <a:ext cx="472927" cy="472927"/>
            </a:xfrm>
            <a:prstGeom prst="ellipse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b="1" dirty="0">
                  <a:solidFill>
                    <a:srgbClr val="FFFF00"/>
                  </a:solidFill>
                </a:rPr>
                <a:t>A’</a:t>
              </a:r>
              <a:endParaRPr lang="en-US" sz="1200" b="1" dirty="0">
                <a:solidFill>
                  <a:srgbClr val="FFFF00"/>
                </a:solidFill>
              </a:endParaRP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28E2DADD-8B17-4FC3-AE8E-D1DF5FDE3070}"/>
                </a:ext>
              </a:extLst>
            </p:cNvPr>
            <p:cNvSpPr txBox="1"/>
            <p:nvPr/>
          </p:nvSpPr>
          <p:spPr>
            <a:xfrm>
              <a:off x="9902352" y="2892548"/>
              <a:ext cx="13135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undo create</a:t>
              </a:r>
              <a:br>
                <a:rPr lang="en-US" dirty="0"/>
              </a:br>
              <a:r>
                <a:rPr lang="en-US" dirty="0"/>
                <a:t>= delete</a:t>
              </a: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4F84E4B7-5DA8-4422-9246-B0FA08CCA6C2}"/>
                </a:ext>
              </a:extLst>
            </p:cNvPr>
            <p:cNvSpPr txBox="1"/>
            <p:nvPr/>
          </p:nvSpPr>
          <p:spPr>
            <a:xfrm>
              <a:off x="6676710" y="3082504"/>
              <a:ext cx="8451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  <a:cs typeface="+mn-cs"/>
                </a:rPr>
                <a:t>undo</a:t>
              </a:r>
            </a:p>
          </p:txBody>
        </p:sp>
        <p:pic>
          <p:nvPicPr>
            <p:cNvPr id="156" name="Picture 4" descr="Free Poof Cliparts, Download Free Clip Art, Free Clip Art on Clipart Library">
              <a:extLst>
                <a:ext uri="{FF2B5EF4-FFF2-40B4-BE49-F238E27FC236}">
                  <a16:creationId xmlns:a16="http://schemas.microsoft.com/office/drawing/2014/main" id="{B2BBF40F-CF6E-48CD-A3BD-063243D90D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72730" y="3275703"/>
              <a:ext cx="1071321" cy="8432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57" name="Straight Arrow Connector 156">
              <a:extLst>
                <a:ext uri="{FF2B5EF4-FFF2-40B4-BE49-F238E27FC236}">
                  <a16:creationId xmlns:a16="http://schemas.microsoft.com/office/drawing/2014/main" id="{E4BDA696-B8EC-4FA3-BCBE-A4A786F6760F}"/>
                </a:ext>
              </a:extLst>
            </p:cNvPr>
            <p:cNvCxnSpPr/>
            <p:nvPr/>
          </p:nvCxnSpPr>
          <p:spPr>
            <a:xfrm>
              <a:off x="8240737" y="5295212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>
              <a:extLst>
                <a:ext uri="{FF2B5EF4-FFF2-40B4-BE49-F238E27FC236}">
                  <a16:creationId xmlns:a16="http://schemas.microsoft.com/office/drawing/2014/main" id="{5E3C74D8-E884-486E-A153-231AC9E2ACF0}"/>
                </a:ext>
              </a:extLst>
            </p:cNvPr>
            <p:cNvCxnSpPr/>
            <p:nvPr/>
          </p:nvCxnSpPr>
          <p:spPr>
            <a:xfrm>
              <a:off x="9102024" y="5295212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4D68A0E3-7C10-48A8-9F4E-F0129F224EEB}"/>
                </a:ext>
              </a:extLst>
            </p:cNvPr>
            <p:cNvCxnSpPr/>
            <p:nvPr/>
          </p:nvCxnSpPr>
          <p:spPr>
            <a:xfrm>
              <a:off x="6417174" y="4207310"/>
              <a:ext cx="39344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Arrow Connector 159">
              <a:extLst>
                <a:ext uri="{FF2B5EF4-FFF2-40B4-BE49-F238E27FC236}">
                  <a16:creationId xmlns:a16="http://schemas.microsoft.com/office/drawing/2014/main" id="{C60EE697-36FE-4C91-A891-8F2BC0D11230}"/>
                </a:ext>
              </a:extLst>
            </p:cNvPr>
            <p:cNvCxnSpPr>
              <a:endCxn id="161" idx="2"/>
            </p:cNvCxnSpPr>
            <p:nvPr/>
          </p:nvCxnSpPr>
          <p:spPr>
            <a:xfrm>
              <a:off x="9963313" y="5302242"/>
              <a:ext cx="388360" cy="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7285EA63-7341-4010-9F51-8EFD28C266E6}"/>
                </a:ext>
              </a:extLst>
            </p:cNvPr>
            <p:cNvSpPr/>
            <p:nvPr/>
          </p:nvSpPr>
          <p:spPr>
            <a:xfrm>
              <a:off x="10351673" y="5065778"/>
              <a:ext cx="472927" cy="472927"/>
            </a:xfrm>
            <a:prstGeom prst="ellipse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b="1" dirty="0">
                  <a:solidFill>
                    <a:srgbClr val="FFFF00"/>
                  </a:solidFill>
                </a:rPr>
                <a:t>C’</a:t>
              </a:r>
              <a:endParaRPr lang="en-US" sz="1200" b="1" dirty="0">
                <a:solidFill>
                  <a:srgbClr val="FFFF00"/>
                </a:solidFill>
              </a:endParaRP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00EF31F8-8049-498B-A2EF-42CA294C046F}"/>
                </a:ext>
              </a:extLst>
            </p:cNvPr>
            <p:cNvSpPr txBox="1"/>
            <p:nvPr/>
          </p:nvSpPr>
          <p:spPr>
            <a:xfrm>
              <a:off x="9983888" y="4458925"/>
              <a:ext cx="135665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undo make</a:t>
              </a:r>
              <a:br>
                <a:rPr lang="en-US" dirty="0"/>
              </a:br>
              <a:r>
                <a:rPr lang="en-US" dirty="0"/>
                <a:t>blue = green</a:t>
              </a: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19BD7878-6899-47E8-A8E1-3508FCDCB9A9}"/>
                </a:ext>
              </a:extLst>
            </p:cNvPr>
            <p:cNvSpPr/>
            <p:nvPr/>
          </p:nvSpPr>
          <p:spPr>
            <a:xfrm rot="5400000">
              <a:off x="11277600" y="5075945"/>
              <a:ext cx="609600" cy="4385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55264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462E6-AC68-4076-BA98-58379D7BF85C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47869" y="122238"/>
            <a:ext cx="9499695" cy="1295400"/>
          </a:xfrm>
        </p:spPr>
        <p:txBody>
          <a:bodyPr/>
          <a:lstStyle/>
          <a:p>
            <a:r>
              <a:rPr lang="en-US" dirty="0"/>
              <a:t>Direct Selective Undo Implementation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19262"/>
            <a:ext cx="10972800" cy="47132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Implementing direct selective undo not much harder than regular undo: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Allocates a new command object and adds to end of history list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Semantics is based on what the user would want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Undo the operation in a new context means to set the object back to its </a:t>
            </a:r>
            <a:r>
              <a:rPr lang="en-US" sz="2400" dirty="0">
                <a:solidFill>
                  <a:schemeClr val="accent6"/>
                </a:solidFill>
              </a:rPr>
              <a:t>previous value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Selective Undo is enabled if </a:t>
            </a:r>
            <a:r>
              <a:rPr lang="en-US" sz="2400" dirty="0">
                <a:solidFill>
                  <a:schemeClr val="accent6"/>
                </a:solidFill>
              </a:rPr>
              <a:t>object is still available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Undo of create is delete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Redo the operation means to set the value of the object again;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redo of create = a new object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Repeat = redo on new 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9399554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F4318-7E89-4ABC-BE90-79D380C29251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34482" y="122238"/>
            <a:ext cx="8890518" cy="717550"/>
          </a:xfrm>
        </p:spPr>
        <p:txBody>
          <a:bodyPr/>
          <a:lstStyle/>
          <a:p>
            <a:r>
              <a:rPr lang="en-US" sz="4300" dirty="0"/>
              <a:t>Scripting = “Topaz”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870" y="834450"/>
            <a:ext cx="9582824" cy="5734627"/>
          </a:xfrm>
        </p:spPr>
        <p:txBody>
          <a:bodyPr>
            <a:normAutofit/>
          </a:bodyPr>
          <a:lstStyle/>
          <a:p>
            <a:r>
              <a:rPr lang="en-US" sz="1600" dirty="0"/>
              <a:t>Brad A. Myers. "Scripting Graphical Applications by Demonstration," </a:t>
            </a:r>
            <a:r>
              <a:rPr lang="en-US" sz="1600" i="1" dirty="0"/>
              <a:t>Proceedings</a:t>
            </a:r>
            <a:br>
              <a:rPr lang="en-US" sz="1600" i="1" dirty="0"/>
            </a:br>
            <a:r>
              <a:rPr lang="en-US" sz="1600" i="1" dirty="0"/>
              <a:t>CHI'98: Human Factors in Computing Systems</a:t>
            </a:r>
            <a:r>
              <a:rPr lang="en-US" sz="1600" dirty="0"/>
              <a:t>. Los Angeles, CA, April 18-23, 1998. </a:t>
            </a:r>
            <a:br>
              <a:rPr lang="en-US" sz="1600" dirty="0"/>
            </a:br>
            <a:r>
              <a:rPr lang="en-US" sz="1600" dirty="0"/>
              <a:t>pp. 534-541. </a:t>
            </a:r>
            <a:r>
              <a:rPr lang="en-US" sz="1800" dirty="0">
                <a:hlinkClick r:id="rId3"/>
              </a:rPr>
              <a:t>ACM DL</a:t>
            </a:r>
            <a:r>
              <a:rPr lang="en-US" sz="1800" dirty="0"/>
              <a:t>, or </a:t>
            </a:r>
            <a:r>
              <a:rPr lang="en-US" sz="1800" dirty="0">
                <a:hlinkClick r:id="rId4"/>
              </a:rPr>
              <a:t>local pdf</a:t>
            </a:r>
            <a:r>
              <a:rPr lang="en-US" sz="1800" dirty="0"/>
              <a:t>, and </a:t>
            </a:r>
            <a:r>
              <a:rPr lang="en-US" sz="1800" b="1" dirty="0">
                <a:hlinkClick r:id="rId5"/>
              </a:rPr>
              <a:t>YouTube video</a:t>
            </a:r>
            <a:r>
              <a:rPr lang="en-US" sz="1800" dirty="0"/>
              <a:t> or </a:t>
            </a:r>
            <a:r>
              <a:rPr lang="en-US" sz="1800" b="1" dirty="0">
                <a:hlinkClick r:id="rId6"/>
              </a:rPr>
              <a:t>local video</a:t>
            </a:r>
            <a:r>
              <a:rPr lang="en-US" sz="1800" dirty="0"/>
              <a:t> (3:09).</a:t>
            </a:r>
            <a:br>
              <a:rPr lang="en-US" sz="1800" dirty="0"/>
            </a:br>
            <a:r>
              <a:rPr lang="en-US" sz="1800" dirty="0"/>
              <a:t>(</a:t>
            </a:r>
            <a:r>
              <a:rPr lang="en-US" sz="1800" dirty="0">
                <a:solidFill>
                  <a:srgbClr val="C00000"/>
                </a:solidFill>
              </a:rPr>
              <a:t>Topaz</a:t>
            </a:r>
            <a:r>
              <a:rPr lang="en-US" sz="1800" dirty="0"/>
              <a:t>)</a:t>
            </a:r>
            <a:endParaRPr lang="en-US" sz="1400" dirty="0"/>
          </a:p>
          <a:p>
            <a:pPr>
              <a:lnSpc>
                <a:spcPct val="90000"/>
              </a:lnSpc>
            </a:pPr>
            <a:r>
              <a:rPr lang="en-US" sz="2800" dirty="0"/>
              <a:t>Select set of commands and specify that in a program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Uses selective repeat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Can parameterize actions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Moving which object selected is recorded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Forwards, backwards, left, right, up, down,</a:t>
            </a:r>
            <a:br>
              <a:rPr lang="en-US" sz="2400" dirty="0"/>
            </a:br>
            <a:r>
              <a:rPr lang="en-US" sz="2400" dirty="0"/>
              <a:t>in, out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Search for object of a particular type or value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Little or no change to application if it</a:t>
            </a:r>
            <a:br>
              <a:rPr lang="en-US" sz="2800" dirty="0"/>
            </a:br>
            <a:r>
              <a:rPr lang="en-US" sz="2800" dirty="0"/>
              <a:t>supports Selective Repeat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4824" y="2468562"/>
            <a:ext cx="43561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4" descr="C:\Bam\papers\commandsbydemo\topaz.gif"/>
          <p:cNvPicPr>
            <a:picLocks noChangeAspect="1" noChangeArrowheads="1"/>
          </p:cNvPicPr>
          <p:nvPr/>
        </p:nvPicPr>
        <p:blipFill>
          <a:blip r:embed="rId8" cstate="print"/>
          <a:srcRect l="12619" r="11671"/>
          <a:stretch>
            <a:fillRect/>
          </a:stretch>
        </p:blipFill>
        <p:spPr bwMode="auto">
          <a:xfrm>
            <a:off x="8977747" y="3"/>
            <a:ext cx="1690255" cy="16689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64815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EB6E-711A-4E56-A610-2BF6D9709854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 for Scripting:</a:t>
            </a:r>
            <a:br>
              <a:rPr lang="en-US" dirty="0"/>
            </a:br>
            <a:r>
              <a:rPr lang="en-US" dirty="0"/>
              <a:t>Object Search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pic>
        <p:nvPicPr>
          <p:cNvPr id="2959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4825" y="1400178"/>
            <a:ext cx="3562350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932931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2CD6-B2E5-40E0-AEF3-B489B7AEBA3E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 for Scripting:</a:t>
            </a:r>
            <a:br>
              <a:rPr lang="en-US" dirty="0"/>
            </a:br>
            <a:r>
              <a:rPr lang="en-US" dirty="0"/>
              <a:t>Generalize Position / Size</a:t>
            </a:r>
          </a:p>
        </p:txBody>
      </p:sp>
      <p:pic>
        <p:nvPicPr>
          <p:cNvPr id="29696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76978" y="1417638"/>
            <a:ext cx="439102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pic>
        <p:nvPicPr>
          <p:cNvPr id="29696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3" y="1417638"/>
            <a:ext cx="4659313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591432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1648-036B-49C2-BBB8-52A07C2BB26B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 for Scripting: Result</a:t>
            </a:r>
          </a:p>
        </p:txBody>
      </p:sp>
      <p:pic>
        <p:nvPicPr>
          <p:cNvPr id="2949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3" y="1524003"/>
            <a:ext cx="3933825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491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3" y="1828800"/>
            <a:ext cx="42005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37767325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993780"/>
          </a:xfrm>
        </p:spPr>
        <p:txBody>
          <a:bodyPr/>
          <a:lstStyle/>
          <a:p>
            <a:r>
              <a:rPr lang="en-US" dirty="0"/>
              <a:t>Multi-User Undo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41"/>
            <a:ext cx="9601200" cy="47132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Required for Google Docs</a:t>
            </a:r>
          </a:p>
          <a:p>
            <a:pPr lvl="1"/>
            <a:r>
              <a:rPr lang="en-US" dirty="0"/>
              <a:t>Let’s try: </a:t>
            </a:r>
            <a:r>
              <a:rPr lang="en-US" sz="3600" dirty="0">
                <a:hlinkClick r:id="rId2"/>
              </a:rPr>
              <a:t>https://tinyurl.com/SSUIUndo</a:t>
            </a:r>
            <a:r>
              <a:rPr lang="en-US" sz="3600" dirty="0"/>
              <a:t> </a:t>
            </a:r>
            <a:endParaRPr lang="en-US" dirty="0"/>
          </a:p>
          <a:p>
            <a:r>
              <a:rPr lang="en-US" dirty="0"/>
              <a:t>if multiple users have overlapping selection regions and one user does Undo – what should be done?</a:t>
            </a:r>
          </a:p>
          <a:p>
            <a:pPr marL="623888" lvl="1" indent="-280988">
              <a:buSzPct val="100000"/>
              <a:buFont typeface="+mj-lt"/>
              <a:buAutoNum type="arabicPeriod"/>
            </a:pPr>
            <a:r>
              <a:rPr lang="en-US" dirty="0"/>
              <a:t>Undo the </a:t>
            </a:r>
            <a:r>
              <a:rPr lang="en-US" dirty="0">
                <a:solidFill>
                  <a:schemeClr val="accent6"/>
                </a:solidFill>
              </a:rPr>
              <a:t>globally</a:t>
            </a:r>
            <a:r>
              <a:rPr lang="en-US" dirty="0"/>
              <a:t> last operation</a:t>
            </a:r>
          </a:p>
          <a:p>
            <a:pPr marL="623888" lvl="1" indent="-280988">
              <a:buSzPct val="100000"/>
              <a:buFont typeface="+mj-lt"/>
              <a:buAutoNum type="arabicPeriod"/>
            </a:pPr>
            <a:r>
              <a:rPr lang="en-US" dirty="0"/>
              <a:t>Undo </a:t>
            </a:r>
            <a:r>
              <a:rPr lang="en-US" dirty="0">
                <a:solidFill>
                  <a:schemeClr val="accent6"/>
                </a:solidFill>
              </a:rPr>
              <a:t>that user’s </a:t>
            </a:r>
            <a:r>
              <a:rPr lang="en-US" dirty="0"/>
              <a:t>last operation</a:t>
            </a:r>
          </a:p>
          <a:p>
            <a:pPr marL="623888" lvl="1" indent="-280988">
              <a:buSzPct val="100000"/>
              <a:buFont typeface="+mj-lt"/>
              <a:buAutoNum type="arabicPeriod"/>
            </a:pPr>
            <a:r>
              <a:rPr lang="en-US" dirty="0"/>
              <a:t>Undo the last operation in the </a:t>
            </a:r>
            <a:r>
              <a:rPr lang="en-US" dirty="0">
                <a:solidFill>
                  <a:schemeClr val="accent6"/>
                </a:solidFill>
              </a:rPr>
              <a:t>region</a:t>
            </a:r>
            <a:r>
              <a:rPr lang="en-US" dirty="0"/>
              <a:t> of the user’s cursor</a:t>
            </a:r>
          </a:p>
          <a:p>
            <a:r>
              <a:rPr lang="en-US" dirty="0"/>
              <a:t>Google Doc is somewhat random</a:t>
            </a:r>
          </a:p>
          <a:p>
            <a:r>
              <a:rPr lang="en-US" dirty="0"/>
              <a:t>Old research on correct ways to handle this</a:t>
            </a:r>
          </a:p>
          <a:p>
            <a:pPr lvl="1"/>
            <a:r>
              <a:rPr lang="en-US" dirty="0"/>
              <a:t>Summary: it’s complicated for </a:t>
            </a:r>
            <a:r>
              <a:rPr lang="en-US" dirty="0">
                <a:hlinkClick r:id="rId3"/>
              </a:rPr>
              <a:t>text</a:t>
            </a:r>
            <a:r>
              <a:rPr lang="en-US" dirty="0"/>
              <a:t>, </a:t>
            </a:r>
            <a:r>
              <a:rPr lang="en-US" dirty="0">
                <a:hlinkClick r:id="rId4"/>
              </a:rPr>
              <a:t>easier for graphics</a:t>
            </a: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3768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“Undo”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Undo</a:t>
            </a:r>
            <a:r>
              <a:rPr lang="en-US" dirty="0"/>
              <a:t> is reversing a previous operation so that it no longer is in effect</a:t>
            </a:r>
          </a:p>
          <a:p>
            <a:pPr lvl="1"/>
            <a:r>
              <a:rPr lang="en-US" dirty="0"/>
              <a:t>Usually ^Z</a:t>
            </a:r>
          </a:p>
          <a:p>
            <a:pPr lvl="1"/>
            <a:r>
              <a:rPr lang="en-US" dirty="0"/>
              <a:t>For web apps, sometimes the Back button in a browser</a:t>
            </a:r>
          </a:p>
          <a:p>
            <a:r>
              <a:rPr lang="en-US" dirty="0">
                <a:solidFill>
                  <a:schemeClr val="accent6"/>
                </a:solidFill>
              </a:rPr>
              <a:t>Cancel</a:t>
            </a:r>
            <a:r>
              <a:rPr lang="en-US" dirty="0"/>
              <a:t> is stopping an operation </a:t>
            </a:r>
            <a:r>
              <a:rPr lang="en-US" i="1" dirty="0"/>
              <a:t>while it is in progress</a:t>
            </a:r>
          </a:p>
          <a:p>
            <a:pPr lvl="1"/>
            <a:r>
              <a:rPr lang="en-US" dirty="0"/>
              <a:t>Often ESC key or the “Cancel” button in a dialog box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61221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0573-4B0A-40A0-9EF1-336B7D632BCB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578498" y="122238"/>
            <a:ext cx="8946502" cy="726846"/>
          </a:xfrm>
        </p:spPr>
        <p:txBody>
          <a:bodyPr/>
          <a:lstStyle/>
          <a:p>
            <a:r>
              <a:rPr lang="en-US" sz="3100" dirty="0"/>
              <a:t>Using Undo History for “Why” Help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516" y="918255"/>
            <a:ext cx="9834465" cy="3962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accent2"/>
                </a:solidFill>
              </a:rPr>
              <a:t>Crystal: C</a:t>
            </a:r>
            <a:r>
              <a:rPr lang="en-US" sz="2800" dirty="0"/>
              <a:t>larifications </a:t>
            </a:r>
            <a:r>
              <a:rPr lang="en-US" sz="2800" dirty="0">
                <a:solidFill>
                  <a:schemeClr val="accent2"/>
                </a:solidFill>
              </a:rPr>
              <a:t>R</a:t>
            </a:r>
            <a:r>
              <a:rPr lang="en-US" sz="2800" dirty="0"/>
              <a:t>egarding </a:t>
            </a:r>
            <a:r>
              <a:rPr lang="en-US" sz="2800" dirty="0">
                <a:solidFill>
                  <a:schemeClr val="accent2"/>
                </a:solidFill>
              </a:rPr>
              <a:t>Y</a:t>
            </a:r>
            <a:r>
              <a:rPr lang="en-US" sz="2800" dirty="0"/>
              <a:t>our </a:t>
            </a:r>
            <a:r>
              <a:rPr lang="en-US" sz="2800" dirty="0">
                <a:solidFill>
                  <a:schemeClr val="accent2"/>
                </a:solidFill>
              </a:rPr>
              <a:t>S</a:t>
            </a:r>
            <a:r>
              <a:rPr lang="en-US" sz="2800" dirty="0"/>
              <a:t>oftware using a </a:t>
            </a:r>
            <a:br>
              <a:rPr lang="en-US" sz="2800" dirty="0"/>
            </a:br>
            <a:r>
              <a:rPr lang="en-US" sz="2800" dirty="0">
                <a:solidFill>
                  <a:schemeClr val="accent2"/>
                </a:solidFill>
              </a:rPr>
              <a:t>T</a:t>
            </a:r>
            <a:r>
              <a:rPr lang="en-US" sz="2800" dirty="0"/>
              <a:t>oolkit, </a:t>
            </a:r>
            <a:r>
              <a:rPr lang="en-US" sz="2800" dirty="0">
                <a:solidFill>
                  <a:schemeClr val="accent2"/>
                </a:solidFill>
              </a:rPr>
              <a:t>A</a:t>
            </a:r>
            <a:r>
              <a:rPr lang="en-US" sz="2800" dirty="0"/>
              <a:t>rchitecture and </a:t>
            </a:r>
            <a:r>
              <a:rPr lang="en-US" sz="2800" dirty="0">
                <a:solidFill>
                  <a:schemeClr val="accent2"/>
                </a:solidFill>
              </a:rPr>
              <a:t>L</a:t>
            </a:r>
            <a:r>
              <a:rPr lang="en-US" sz="2800" dirty="0"/>
              <a:t>anguage</a:t>
            </a:r>
          </a:p>
          <a:p>
            <a:r>
              <a:rPr lang="en-US" sz="1800" dirty="0"/>
              <a:t>Brad Myers, David A. Weitzman, A.J. Ko, and </a:t>
            </a:r>
            <a:r>
              <a:rPr lang="en-US" sz="1800" dirty="0" err="1"/>
              <a:t>Duen</a:t>
            </a:r>
            <a:r>
              <a:rPr lang="en-US" sz="1800" dirty="0"/>
              <a:t> </a:t>
            </a:r>
            <a:r>
              <a:rPr lang="en-US" sz="1800" dirty="0" err="1"/>
              <a:t>Horng</a:t>
            </a:r>
            <a:r>
              <a:rPr lang="en-US" sz="1800" dirty="0"/>
              <a:t> Chau, "Answering</a:t>
            </a:r>
            <a:br>
              <a:rPr lang="en-US" sz="1800" dirty="0"/>
            </a:br>
            <a:r>
              <a:rPr lang="en-US" sz="1800" dirty="0"/>
              <a:t>Why and Why Not Questions in User Interfaces," </a:t>
            </a:r>
            <a:r>
              <a:rPr lang="en-US" sz="1800" i="1" dirty="0"/>
              <a:t>Proceedings CHI'2006:</a:t>
            </a:r>
            <a:br>
              <a:rPr lang="en-US" sz="1800" i="1" dirty="0"/>
            </a:br>
            <a:r>
              <a:rPr lang="en-US" sz="1800" i="1" dirty="0"/>
              <a:t>Human Factors in Computing Systems</a:t>
            </a:r>
            <a:r>
              <a:rPr lang="en-US" sz="1800" dirty="0"/>
              <a:t>. Montreal, Canada, April 22-27, 2006.</a:t>
            </a:r>
            <a:br>
              <a:rPr lang="en-US" sz="1800" dirty="0"/>
            </a:br>
            <a:r>
              <a:rPr lang="en-US" sz="1800" dirty="0"/>
              <a:t>pp. 397-406. </a:t>
            </a:r>
            <a:r>
              <a:rPr lang="en-US" sz="1800" dirty="0">
                <a:hlinkClick r:id="rId3"/>
              </a:rPr>
              <a:t>pdf</a:t>
            </a:r>
            <a:r>
              <a:rPr lang="en-US" sz="1800" dirty="0"/>
              <a:t>. See also </a:t>
            </a:r>
            <a:r>
              <a:rPr lang="en-US" sz="1800" dirty="0">
                <a:hlinkClick r:id="rId4"/>
              </a:rPr>
              <a:t>YouTube</a:t>
            </a:r>
            <a:r>
              <a:rPr lang="en-US" sz="1800" dirty="0"/>
              <a:t> or </a:t>
            </a:r>
            <a:r>
              <a:rPr lang="en-US" sz="1800" dirty="0">
                <a:hlinkClick r:id="rId5"/>
              </a:rPr>
              <a:t>local video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Help answer </a:t>
            </a:r>
            <a:r>
              <a:rPr lang="en-US" sz="2800" dirty="0">
                <a:solidFill>
                  <a:schemeClr val="tx2"/>
                </a:solidFill>
              </a:rPr>
              <a:t>why</a:t>
            </a:r>
            <a:r>
              <a:rPr lang="en-US" sz="2800" dirty="0"/>
              <a:t> things happen in regular desktop applications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Lots of complexity in powerful features that people generally like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Ask “Why” about what recently happened</a:t>
            </a:r>
          </a:p>
        </p:txBody>
      </p:sp>
      <p:pic>
        <p:nvPicPr>
          <p:cNvPr id="343046" name="Picture 6" descr="crystalbal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58266" y="76200"/>
            <a:ext cx="1633537" cy="22860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pic>
        <p:nvPicPr>
          <p:cNvPr id="343044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24000" y="4729166"/>
            <a:ext cx="3886200" cy="212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3045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85451" y="3952875"/>
            <a:ext cx="42672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776753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07340-2332-4713-BA45-980C9B12E9B7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90465" y="122238"/>
            <a:ext cx="8834535" cy="1096962"/>
          </a:xfrm>
        </p:spPr>
        <p:txBody>
          <a:bodyPr/>
          <a:lstStyle/>
          <a:p>
            <a:r>
              <a:rPr lang="en-US" sz="3500" dirty="0"/>
              <a:t>Crystal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0465" y="1249363"/>
            <a:ext cx="9577485" cy="5281612"/>
          </a:xfrm>
        </p:spPr>
        <p:txBody>
          <a:bodyPr/>
          <a:lstStyle/>
          <a:p>
            <a:r>
              <a:rPr lang="en-US" dirty="0"/>
              <a:t>Or, ask Why about a location by clicking on objects, or whitespace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Also can explain</a:t>
            </a:r>
            <a:br>
              <a:rPr lang="en-US" dirty="0"/>
            </a:br>
            <a:r>
              <a:rPr lang="en-US" dirty="0"/>
              <a:t>complexities like</a:t>
            </a:r>
            <a:br>
              <a:rPr lang="en-US" dirty="0"/>
            </a:br>
            <a:r>
              <a:rPr lang="en-US" dirty="0"/>
              <a:t>style inheritance,</a:t>
            </a:r>
            <a:br>
              <a:rPr lang="en-US" dirty="0"/>
            </a:br>
            <a:r>
              <a:rPr lang="en-US" dirty="0"/>
              <a:t>etc.</a:t>
            </a:r>
          </a:p>
        </p:txBody>
      </p:sp>
      <p:pic>
        <p:nvPicPr>
          <p:cNvPr id="3450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2286003"/>
            <a:ext cx="3621088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pic>
        <p:nvPicPr>
          <p:cNvPr id="3450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43528" y="2403475"/>
            <a:ext cx="53244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183829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8E4F8-885D-4394-87DF-490853CBF570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522514" y="122238"/>
            <a:ext cx="9002486" cy="1096962"/>
          </a:xfrm>
        </p:spPr>
        <p:txBody>
          <a:bodyPr/>
          <a:lstStyle/>
          <a:p>
            <a:r>
              <a:rPr lang="en-US" sz="3500" dirty="0"/>
              <a:t>Crystal Implementation Overview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35091"/>
            <a:ext cx="10058400" cy="529113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(Full details in the paper)</a:t>
            </a:r>
          </a:p>
          <a:p>
            <a:pPr>
              <a:lnSpc>
                <a:spcPct val="90000"/>
              </a:lnSpc>
            </a:pPr>
            <a:r>
              <a:rPr lang="en-US" sz="2800" i="1" dirty="0">
                <a:solidFill>
                  <a:schemeClr val="accent2"/>
                </a:solidFill>
              </a:rPr>
              <a:t>Only a little more work than supporting Undo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“Command object” architecture for actions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Command objects stored on a list for undo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Programmer adds back pointers from objects to the commands that changed them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Add dependency information for mode</a:t>
            </a:r>
            <a:br>
              <a:rPr lang="en-US" sz="2800" dirty="0"/>
            </a:br>
            <a:r>
              <a:rPr lang="en-US" sz="2800" dirty="0"/>
              <a:t>variables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Add special commands for actions </a:t>
            </a:r>
            <a:r>
              <a:rPr lang="en-US" sz="2800" i="1" dirty="0"/>
              <a:t>not</a:t>
            </a:r>
            <a:r>
              <a:rPr lang="en-US" sz="2800" dirty="0"/>
              <a:t> executed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Add extra invisible objects for whitespace and deletions</a:t>
            </a:r>
            <a:endParaRPr lang="en-US" sz="2800" dirty="0">
              <a:solidFill>
                <a:schemeClr val="accent2"/>
              </a:solidFill>
            </a:endParaRPr>
          </a:p>
        </p:txBody>
      </p:sp>
      <p:pic>
        <p:nvPicPr>
          <p:cNvPr id="348164" name="Picture 4"/>
          <p:cNvPicPr>
            <a:picLocks noChangeAspect="1" noChangeArrowheads="1"/>
          </p:cNvPicPr>
          <p:nvPr/>
        </p:nvPicPr>
        <p:blipFill>
          <a:blip r:embed="rId3" cstate="print"/>
          <a:srcRect r="15005" b="35042"/>
          <a:stretch>
            <a:fillRect/>
          </a:stretch>
        </p:blipFill>
        <p:spPr bwMode="auto">
          <a:xfrm>
            <a:off x="8318500" y="3719402"/>
            <a:ext cx="3263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41683351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0E84-C755-4C13-AA95-08B858DE23EA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597159" y="122238"/>
            <a:ext cx="8927841" cy="1096962"/>
          </a:xfrm>
        </p:spPr>
        <p:txBody>
          <a:bodyPr/>
          <a:lstStyle/>
          <a:p>
            <a:r>
              <a:rPr lang="en-US" sz="3500" dirty="0"/>
              <a:t>Crystal Implementation, cont.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2433" y="1255713"/>
            <a:ext cx="11215396" cy="5226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Crystal framework then builds Why menus and answers </a:t>
            </a:r>
            <a:r>
              <a:rPr lang="en-US" i="1" dirty="0"/>
              <a:t>automatically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Crystal finds: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Objects under the mouse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Commands that affected those objects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User interface controls involved in those commands</a:t>
            </a:r>
          </a:p>
          <a:p>
            <a:pPr>
              <a:lnSpc>
                <a:spcPct val="90000"/>
              </a:lnSpc>
            </a:pPr>
            <a:r>
              <a:rPr lang="en-US" dirty="0"/>
              <a:t>Programmer can annotate some commands to </a:t>
            </a:r>
            <a:r>
              <a:rPr lang="en-US" i="1" dirty="0"/>
              <a:t>not</a:t>
            </a:r>
            <a:r>
              <a:rPr lang="en-US" dirty="0"/>
              <a:t> include in menus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regular typing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Similar to heuristics for granularity of Undo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1114493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22241"/>
            <a:ext cx="7543800" cy="974541"/>
          </a:xfrm>
        </p:spPr>
        <p:txBody>
          <a:bodyPr/>
          <a:lstStyle/>
          <a:p>
            <a:r>
              <a:rPr lang="en-US" dirty="0"/>
              <a:t>Single Level Undo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toggles the</a:t>
            </a:r>
            <a:br>
              <a:rPr lang="en-US" dirty="0"/>
            </a:br>
            <a:r>
              <a:rPr lang="en-US" dirty="0"/>
              <a:t>latest item on the</a:t>
            </a:r>
            <a:br>
              <a:rPr lang="en-US" dirty="0"/>
            </a:br>
            <a:r>
              <a:rPr lang="en-US" dirty="0"/>
              <a:t>list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>
          <a:xfrm>
            <a:off x="6214631" y="170871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937206" y="170871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798494" y="170871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7075918" y="170871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>
            <a:stCxn id="6" idx="6"/>
            <a:endCxn id="9" idx="2"/>
          </p:cNvCxnSpPr>
          <p:nvPr/>
        </p:nvCxnSpPr>
        <p:spPr>
          <a:xfrm>
            <a:off x="6687555" y="194517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6"/>
            <a:endCxn id="7" idx="2"/>
          </p:cNvCxnSpPr>
          <p:nvPr/>
        </p:nvCxnSpPr>
        <p:spPr>
          <a:xfrm>
            <a:off x="7548843" y="194517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6"/>
            <a:endCxn id="8" idx="2"/>
          </p:cNvCxnSpPr>
          <p:nvPr/>
        </p:nvCxnSpPr>
        <p:spPr>
          <a:xfrm>
            <a:off x="8410130" y="194517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46359" y="1090432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create</a:t>
            </a:r>
            <a:br>
              <a:rPr lang="en-US" dirty="0"/>
            </a:br>
            <a:r>
              <a:rPr lang="en-US" dirty="0"/>
              <a:t>green </a:t>
            </a: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884298" y="1096782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resize</a:t>
            </a:r>
            <a:br>
              <a:rPr lang="en-US" dirty="0"/>
            </a:b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804844" y="1090432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make</a:t>
            </a:r>
            <a:br>
              <a:rPr lang="en-US" dirty="0"/>
            </a:br>
            <a:r>
              <a:rPr lang="en-US" dirty="0"/>
              <a:t>blue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87972" y="1096782"/>
            <a:ext cx="77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rotate</a:t>
            </a:r>
            <a:br>
              <a:rPr lang="en-US" dirty="0"/>
            </a:b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1821347">
            <a:off x="9858147" y="1743110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240007" y="272832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7962582" y="272832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8823870" y="272832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7101295" y="272832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22" name="Straight Arrow Connector 21"/>
          <p:cNvCxnSpPr>
            <a:stCxn id="18" idx="6"/>
            <a:endCxn id="21" idx="2"/>
          </p:cNvCxnSpPr>
          <p:nvPr/>
        </p:nvCxnSpPr>
        <p:spPr>
          <a:xfrm>
            <a:off x="6712934" y="2964786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1" idx="6"/>
            <a:endCxn id="19" idx="2"/>
          </p:cNvCxnSpPr>
          <p:nvPr/>
        </p:nvCxnSpPr>
        <p:spPr>
          <a:xfrm>
            <a:off x="7574219" y="2964786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9" idx="6"/>
            <a:endCxn id="20" idx="2"/>
          </p:cNvCxnSpPr>
          <p:nvPr/>
        </p:nvCxnSpPr>
        <p:spPr>
          <a:xfrm>
            <a:off x="8435507" y="2964786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9859025" y="2741665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8240187" y="1996103"/>
            <a:ext cx="934871" cy="779647"/>
            <a:chOff x="3170277" y="2896694"/>
            <a:chExt cx="1184646" cy="1313065"/>
          </a:xfrm>
        </p:grpSpPr>
        <p:cxnSp>
          <p:nvCxnSpPr>
            <p:cNvPr id="28" name="Curved Connector 27"/>
            <p:cNvCxnSpPr/>
            <p:nvPr/>
          </p:nvCxnSpPr>
          <p:spPr>
            <a:xfrm rot="16200000" flipV="1">
              <a:off x="3662451" y="3865241"/>
              <a:ext cx="21389" cy="667648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170277" y="2896694"/>
              <a:ext cx="1184646" cy="7775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30" name="Oval 29"/>
          <p:cNvSpPr/>
          <p:nvPr/>
        </p:nvSpPr>
        <p:spPr>
          <a:xfrm>
            <a:off x="6296167" y="3952461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8018742" y="3952461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8880030" y="3952461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7157455" y="3952461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34" name="Straight Arrow Connector 33"/>
          <p:cNvCxnSpPr>
            <a:stCxn id="30" idx="6"/>
            <a:endCxn id="33" idx="2"/>
          </p:cNvCxnSpPr>
          <p:nvPr/>
        </p:nvCxnSpPr>
        <p:spPr>
          <a:xfrm>
            <a:off x="6769094" y="4188922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3" idx="6"/>
            <a:endCxn id="31" idx="2"/>
          </p:cNvCxnSpPr>
          <p:nvPr/>
        </p:nvCxnSpPr>
        <p:spPr>
          <a:xfrm>
            <a:off x="7630379" y="4188922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1" idx="6"/>
            <a:endCxn id="32" idx="2"/>
          </p:cNvCxnSpPr>
          <p:nvPr/>
        </p:nvCxnSpPr>
        <p:spPr>
          <a:xfrm>
            <a:off x="8491667" y="4188922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 flipH="1">
            <a:off x="8296346" y="3220239"/>
            <a:ext cx="934871" cy="779647"/>
            <a:chOff x="3056525" y="2896694"/>
            <a:chExt cx="1184646" cy="1313065"/>
          </a:xfrm>
        </p:grpSpPr>
        <p:cxnSp>
          <p:nvCxnSpPr>
            <p:cNvPr id="39" name="Curved Connector 38"/>
            <p:cNvCxnSpPr/>
            <p:nvPr/>
          </p:nvCxnSpPr>
          <p:spPr>
            <a:xfrm rot="16200000" flipV="1">
              <a:off x="3662451" y="3865241"/>
              <a:ext cx="21389" cy="667648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3056525" y="2896694"/>
              <a:ext cx="1184646" cy="7775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41" name="Rectangle 40"/>
          <p:cNvSpPr/>
          <p:nvPr/>
        </p:nvSpPr>
        <p:spPr>
          <a:xfrm rot="1821347">
            <a:off x="9868341" y="3956412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63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Undo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992" y="1429337"/>
            <a:ext cx="5136759" cy="4732019"/>
          </a:xfrm>
        </p:spPr>
        <p:txBody>
          <a:bodyPr>
            <a:normAutofit/>
          </a:bodyPr>
          <a:lstStyle/>
          <a:p>
            <a:r>
              <a:rPr lang="en-US" dirty="0"/>
              <a:t>Keep a list of all operations</a:t>
            </a:r>
          </a:p>
          <a:p>
            <a:r>
              <a:rPr lang="en-US" dirty="0"/>
              <a:t>Undo (^Z) goes backwards, repeatedly</a:t>
            </a:r>
          </a:p>
          <a:p>
            <a:r>
              <a:rPr lang="en-US" dirty="0"/>
              <a:t>Redo (^-Shift Z or ^Y) goes forwards </a:t>
            </a:r>
            <a:r>
              <a:rPr lang="en-US" i="1" dirty="0"/>
              <a:t>after an undo</a:t>
            </a:r>
          </a:p>
          <a:p>
            <a:pPr lvl="1"/>
            <a:r>
              <a:rPr lang="en-US" dirty="0"/>
              <a:t>Undo the undo</a:t>
            </a:r>
          </a:p>
          <a:p>
            <a:r>
              <a:rPr lang="en-US" dirty="0"/>
              <a:t>New operations remove anything undone – it is lost forever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7" name="Oval 6"/>
          <p:cNvSpPr/>
          <p:nvPr/>
        </p:nvSpPr>
        <p:spPr>
          <a:xfrm>
            <a:off x="6290831" y="293787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013406" y="293787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874694" y="293787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7152118" y="293787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1" name="Curved Connector 10"/>
          <p:cNvCxnSpPr>
            <a:stCxn id="9" idx="1"/>
            <a:endCxn id="8" idx="7"/>
          </p:cNvCxnSpPr>
          <p:nvPr/>
        </p:nvCxnSpPr>
        <p:spPr>
          <a:xfrm rot="16200000" flipV="1">
            <a:off x="8680512" y="2667493"/>
            <a:ext cx="12700" cy="526879"/>
          </a:xfrm>
          <a:prstGeom prst="curvedConnector3">
            <a:avLst>
              <a:gd name="adj1" fmla="val 2345346"/>
            </a:avLst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349463" y="2208782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26488" y="2759380"/>
            <a:ext cx="791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cxnSp>
        <p:nvCxnSpPr>
          <p:cNvPr id="14" name="Curved Connector 13"/>
          <p:cNvCxnSpPr>
            <a:stCxn id="8" idx="1"/>
            <a:endCxn id="10" idx="7"/>
          </p:cNvCxnSpPr>
          <p:nvPr/>
        </p:nvCxnSpPr>
        <p:spPr>
          <a:xfrm rot="16200000" flipV="1">
            <a:off x="7819223" y="2667493"/>
            <a:ext cx="12700" cy="526879"/>
          </a:xfrm>
          <a:prstGeom prst="curvedConnector3">
            <a:avLst>
              <a:gd name="adj1" fmla="val 2345346"/>
            </a:avLst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343246" y="2208782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65201" y="2780743"/>
            <a:ext cx="791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17" name="Oval 16"/>
          <p:cNvSpPr/>
          <p:nvPr/>
        </p:nvSpPr>
        <p:spPr>
          <a:xfrm>
            <a:off x="6240007" y="1871063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962582" y="1871063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8823870" y="1871063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7101295" y="1871063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21" name="Straight Arrow Connector 20"/>
          <p:cNvCxnSpPr>
            <a:stCxn id="17" idx="6"/>
            <a:endCxn id="20" idx="2"/>
          </p:cNvCxnSpPr>
          <p:nvPr/>
        </p:nvCxnSpPr>
        <p:spPr>
          <a:xfrm>
            <a:off x="6712934" y="2107524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0" idx="6"/>
            <a:endCxn id="18" idx="2"/>
          </p:cNvCxnSpPr>
          <p:nvPr/>
        </p:nvCxnSpPr>
        <p:spPr>
          <a:xfrm>
            <a:off x="7574219" y="2107524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6"/>
            <a:endCxn id="19" idx="2"/>
          </p:cNvCxnSpPr>
          <p:nvPr/>
        </p:nvCxnSpPr>
        <p:spPr>
          <a:xfrm>
            <a:off x="8435507" y="2107524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8224910" y="1167024"/>
            <a:ext cx="934871" cy="779647"/>
            <a:chOff x="3170277" y="2896694"/>
            <a:chExt cx="1184646" cy="1313065"/>
          </a:xfrm>
        </p:grpSpPr>
        <p:cxnSp>
          <p:nvCxnSpPr>
            <p:cNvPr id="25" name="Curved Connector 24"/>
            <p:cNvCxnSpPr>
              <a:stCxn id="19" idx="1"/>
              <a:endCxn id="18" idx="7"/>
            </p:cNvCxnSpPr>
            <p:nvPr/>
          </p:nvCxnSpPr>
          <p:spPr>
            <a:xfrm rot="16200000" flipV="1">
              <a:off x="3662451" y="3865241"/>
              <a:ext cx="21389" cy="667648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170277" y="2896694"/>
              <a:ext cx="1184646" cy="7775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775664" y="1692571"/>
            <a:ext cx="791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28" name="Oval 27"/>
          <p:cNvSpPr/>
          <p:nvPr/>
        </p:nvSpPr>
        <p:spPr>
          <a:xfrm>
            <a:off x="6214631" y="83718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7937206" y="83718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8798494" y="83718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075918" y="83718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32" name="Straight Arrow Connector 31"/>
          <p:cNvCxnSpPr>
            <a:stCxn id="28" idx="6"/>
            <a:endCxn id="31" idx="2"/>
          </p:cNvCxnSpPr>
          <p:nvPr/>
        </p:nvCxnSpPr>
        <p:spPr>
          <a:xfrm>
            <a:off x="6687555" y="1073643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1" idx="6"/>
            <a:endCxn id="29" idx="2"/>
          </p:cNvCxnSpPr>
          <p:nvPr/>
        </p:nvCxnSpPr>
        <p:spPr>
          <a:xfrm>
            <a:off x="7548843" y="1073643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6"/>
            <a:endCxn id="30" idx="2"/>
          </p:cNvCxnSpPr>
          <p:nvPr/>
        </p:nvCxnSpPr>
        <p:spPr>
          <a:xfrm>
            <a:off x="8410130" y="1073643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750540" y="3181972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7631395" y="3181972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8492684" y="3181972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7312381" y="4536612"/>
            <a:ext cx="947471" cy="745980"/>
            <a:chOff x="6629400" y="3896868"/>
            <a:chExt cx="947471" cy="745980"/>
          </a:xfrm>
        </p:grpSpPr>
        <p:cxnSp>
          <p:nvCxnSpPr>
            <p:cNvPr id="39" name="Curved Connector 38"/>
            <p:cNvCxnSpPr/>
            <p:nvPr/>
          </p:nvCxnSpPr>
          <p:spPr>
            <a:xfrm rot="16200000" flipH="1">
              <a:off x="7236698" y="3569395"/>
              <a:ext cx="12700" cy="667646"/>
            </a:xfrm>
            <a:prstGeom prst="curvedConnector3">
              <a:avLst>
                <a:gd name="adj1" fmla="val 2491047"/>
              </a:avLst>
            </a:prstGeom>
            <a:ln w="76200">
              <a:solidFill>
                <a:srgbClr val="00B05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6629400" y="4181183"/>
              <a:ext cx="8515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+mn-lt"/>
                </a:rPr>
                <a:t>redo</a:t>
              </a:r>
            </a:p>
          </p:txBody>
        </p:sp>
      </p:grpSp>
      <p:sp>
        <p:nvSpPr>
          <p:cNvPr id="41" name="Oval 40"/>
          <p:cNvSpPr/>
          <p:nvPr/>
        </p:nvSpPr>
        <p:spPr>
          <a:xfrm>
            <a:off x="6349694" y="406368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8072269" y="406368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8933557" y="406368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7210981" y="406368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45" name="Straight Arrow Connector 44"/>
          <p:cNvCxnSpPr>
            <a:stCxn id="41" idx="6"/>
            <a:endCxn id="44" idx="2"/>
          </p:cNvCxnSpPr>
          <p:nvPr/>
        </p:nvCxnSpPr>
        <p:spPr>
          <a:xfrm>
            <a:off x="6822618" y="430015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4" idx="6"/>
            <a:endCxn id="42" idx="2"/>
          </p:cNvCxnSpPr>
          <p:nvPr/>
        </p:nvCxnSpPr>
        <p:spPr>
          <a:xfrm>
            <a:off x="7683906" y="430015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2" idx="6"/>
            <a:endCxn id="43" idx="2"/>
          </p:cNvCxnSpPr>
          <p:nvPr/>
        </p:nvCxnSpPr>
        <p:spPr>
          <a:xfrm>
            <a:off x="8545193" y="430015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8408325" y="3334599"/>
            <a:ext cx="934871" cy="804697"/>
            <a:chOff x="3243619" y="2570441"/>
            <a:chExt cx="1184644" cy="1019695"/>
          </a:xfrm>
        </p:grpSpPr>
        <p:cxnSp>
          <p:nvCxnSpPr>
            <p:cNvPr id="49" name="Curved Connector 48"/>
            <p:cNvCxnSpPr>
              <a:stCxn id="43" idx="1"/>
              <a:endCxn id="42" idx="7"/>
            </p:cNvCxnSpPr>
            <p:nvPr/>
          </p:nvCxnSpPr>
          <p:spPr>
            <a:xfrm rot="16200000" flipV="1">
              <a:off x="3645013" y="3248266"/>
              <a:ext cx="16093" cy="667647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3243619" y="2570441"/>
              <a:ext cx="1184644" cy="5850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8885351" y="3885197"/>
            <a:ext cx="791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746359" y="218896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create</a:t>
            </a:r>
            <a:br>
              <a:rPr lang="en-US" dirty="0"/>
            </a:br>
            <a:r>
              <a:rPr lang="en-US" dirty="0"/>
              <a:t>green </a:t>
            </a: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884298" y="225246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resize</a:t>
            </a:r>
            <a:br>
              <a:rPr lang="en-US" dirty="0"/>
            </a:b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7804844" y="218896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make</a:t>
            </a:r>
            <a:br>
              <a:rPr lang="en-US" dirty="0"/>
            </a:br>
            <a:r>
              <a:rPr lang="en-US" dirty="0"/>
              <a:t>blue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587972" y="225246"/>
            <a:ext cx="77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rotate</a:t>
            </a:r>
            <a:br>
              <a:rPr lang="en-US" dirty="0"/>
            </a:b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 rot="1821347">
            <a:off x="9858147" y="871574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859025" y="1884403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858147" y="2962706"/>
            <a:ext cx="609600" cy="438532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9854834" y="4104430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7312381" y="5877041"/>
            <a:ext cx="947471" cy="745980"/>
            <a:chOff x="6629400" y="3896868"/>
            <a:chExt cx="947471" cy="745980"/>
          </a:xfrm>
        </p:grpSpPr>
        <p:cxnSp>
          <p:nvCxnSpPr>
            <p:cNvPr id="61" name="Curved Connector 60"/>
            <p:cNvCxnSpPr/>
            <p:nvPr/>
          </p:nvCxnSpPr>
          <p:spPr>
            <a:xfrm rot="16200000" flipH="1">
              <a:off x="7236698" y="3569395"/>
              <a:ext cx="12700" cy="667646"/>
            </a:xfrm>
            <a:prstGeom prst="curvedConnector3">
              <a:avLst>
                <a:gd name="adj1" fmla="val 2491047"/>
              </a:avLst>
            </a:prstGeom>
            <a:ln w="76200">
              <a:solidFill>
                <a:srgbClr val="00B05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6629400" y="4181183"/>
              <a:ext cx="8515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+mn-lt"/>
                </a:rPr>
                <a:t>redo</a:t>
              </a:r>
            </a:p>
          </p:txBody>
        </p:sp>
      </p:grpSp>
      <p:sp>
        <p:nvSpPr>
          <p:cNvPr id="63" name="Oval 62"/>
          <p:cNvSpPr/>
          <p:nvPr/>
        </p:nvSpPr>
        <p:spPr>
          <a:xfrm>
            <a:off x="6349694" y="540411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8072269" y="540411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8933557" y="540411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66" name="Oval 65"/>
          <p:cNvSpPr/>
          <p:nvPr/>
        </p:nvSpPr>
        <p:spPr>
          <a:xfrm>
            <a:off x="7210981" y="540411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67" name="Straight Arrow Connector 66"/>
          <p:cNvCxnSpPr>
            <a:stCxn id="63" idx="6"/>
            <a:endCxn id="66" idx="2"/>
          </p:cNvCxnSpPr>
          <p:nvPr/>
        </p:nvCxnSpPr>
        <p:spPr>
          <a:xfrm>
            <a:off x="6822618" y="564057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6" idx="6"/>
            <a:endCxn id="64" idx="2"/>
          </p:cNvCxnSpPr>
          <p:nvPr/>
        </p:nvCxnSpPr>
        <p:spPr>
          <a:xfrm>
            <a:off x="7683906" y="564057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4" idx="6"/>
            <a:endCxn id="65" idx="2"/>
          </p:cNvCxnSpPr>
          <p:nvPr/>
        </p:nvCxnSpPr>
        <p:spPr>
          <a:xfrm>
            <a:off x="8545193" y="564057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8408325" y="4675028"/>
            <a:ext cx="934871" cy="804697"/>
            <a:chOff x="3243619" y="2570441"/>
            <a:chExt cx="1184644" cy="1019695"/>
          </a:xfrm>
        </p:grpSpPr>
        <p:cxnSp>
          <p:nvCxnSpPr>
            <p:cNvPr id="71" name="Curved Connector 70"/>
            <p:cNvCxnSpPr>
              <a:stCxn id="65" idx="1"/>
              <a:endCxn id="64" idx="7"/>
            </p:cNvCxnSpPr>
            <p:nvPr/>
          </p:nvCxnSpPr>
          <p:spPr>
            <a:xfrm rot="16200000" flipV="1">
              <a:off x="3645013" y="3248266"/>
              <a:ext cx="16093" cy="667647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3243619" y="2570441"/>
              <a:ext cx="1184644" cy="5850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8885351" y="5225626"/>
            <a:ext cx="791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74" name="Oval 73"/>
          <p:cNvSpPr/>
          <p:nvPr/>
        </p:nvSpPr>
        <p:spPr>
          <a:xfrm>
            <a:off x="8939207" y="6056623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E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75" name="Straight Arrow Connector 74"/>
          <p:cNvCxnSpPr>
            <a:stCxn id="64" idx="5"/>
            <a:endCxn id="74" idx="2"/>
          </p:cNvCxnSpPr>
          <p:nvPr/>
        </p:nvCxnSpPr>
        <p:spPr>
          <a:xfrm>
            <a:off x="8475934" y="5807786"/>
            <a:ext cx="463270" cy="485301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9854834" y="6035658"/>
            <a:ext cx="609600" cy="438532"/>
          </a:xfrm>
          <a:prstGeom prst="rect">
            <a:avLst/>
          </a:prstGeom>
          <a:solidFill>
            <a:srgbClr val="0000FF"/>
          </a:solidFill>
          <a:effectLst>
            <a:outerShdw blurRad="50800" dist="88900" dir="2700000" algn="tl" rotWithShape="0">
              <a:srgbClr val="C00000">
                <a:alpha val="3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9696853" y="5419852"/>
            <a:ext cx="9797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add</a:t>
            </a:r>
          </a:p>
          <a:p>
            <a:pPr algn="ctr"/>
            <a:r>
              <a:rPr lang="en-US" dirty="0"/>
              <a:t>shadow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691100" y="941490"/>
            <a:ext cx="4270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1)</a:t>
            </a:r>
          </a:p>
          <a:p>
            <a:endParaRPr lang="en-US" dirty="0"/>
          </a:p>
          <a:p>
            <a:endParaRPr lang="en-US" dirty="0"/>
          </a:p>
          <a:p>
            <a:endParaRPr lang="en-US" sz="1400" dirty="0"/>
          </a:p>
          <a:p>
            <a:r>
              <a:rPr lang="en-US" dirty="0"/>
              <a:t>2)</a:t>
            </a:r>
          </a:p>
          <a:p>
            <a:endParaRPr lang="en-US" dirty="0"/>
          </a:p>
          <a:p>
            <a:endParaRPr lang="en-US" dirty="0"/>
          </a:p>
          <a:p>
            <a:endParaRPr lang="en-US" sz="1400" dirty="0"/>
          </a:p>
          <a:p>
            <a:r>
              <a:rPr lang="en-US" dirty="0"/>
              <a:t>3)</a:t>
            </a:r>
          </a:p>
          <a:p>
            <a:endParaRPr lang="en-US" dirty="0"/>
          </a:p>
          <a:p>
            <a:endParaRPr lang="en-US" dirty="0"/>
          </a:p>
          <a:p>
            <a:endParaRPr lang="en-US" sz="2200" dirty="0"/>
          </a:p>
          <a:p>
            <a:r>
              <a:rPr lang="en-US" dirty="0"/>
              <a:t>4)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5)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473764" y="5225626"/>
            <a:ext cx="791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835653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22238"/>
            <a:ext cx="7543800" cy="999810"/>
          </a:xfrm>
        </p:spPr>
        <p:txBody>
          <a:bodyPr/>
          <a:lstStyle/>
          <a:p>
            <a:r>
              <a:rPr lang="en-US" dirty="0"/>
              <a:t>Repeat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364" y="1174220"/>
            <a:ext cx="9521536" cy="538148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Does the previous</a:t>
            </a:r>
            <a:br>
              <a:rPr lang="en-US" dirty="0"/>
            </a:br>
            <a:r>
              <a:rPr lang="en-US" dirty="0"/>
              <a:t>operation again on</a:t>
            </a:r>
            <a:br>
              <a:rPr lang="en-US" dirty="0"/>
            </a:br>
            <a:r>
              <a:rPr lang="en-US" i="1" dirty="0"/>
              <a:t>the current selection</a:t>
            </a:r>
          </a:p>
          <a:p>
            <a:r>
              <a:rPr lang="en-US" dirty="0"/>
              <a:t>E.g., rotate </a:t>
            </a:r>
            <a:r>
              <a:rPr lang="en-US" i="1" dirty="0"/>
              <a:t>something else </a:t>
            </a:r>
            <a:r>
              <a:rPr lang="en-US" dirty="0"/>
              <a:t>by the same amount</a:t>
            </a:r>
          </a:p>
          <a:p>
            <a:pPr lvl="1"/>
            <a:r>
              <a:rPr lang="en-US" dirty="0"/>
              <a:t>Really useful</a:t>
            </a:r>
          </a:p>
          <a:p>
            <a:r>
              <a:rPr lang="en-US" dirty="0"/>
              <a:t>Goes on the undo stack just like normal operations</a:t>
            </a:r>
          </a:p>
          <a:p>
            <a:r>
              <a:rPr lang="en-US" dirty="0"/>
              <a:t>Typically, uses same</a:t>
            </a:r>
            <a:br>
              <a:rPr lang="en-US" dirty="0"/>
            </a:br>
            <a:r>
              <a:rPr lang="en-US" dirty="0"/>
              <a:t>shortcut key as Redo</a:t>
            </a:r>
          </a:p>
          <a:p>
            <a:pPr lvl="1"/>
            <a:r>
              <a:rPr lang="en-US" dirty="0"/>
              <a:t>But might want to</a:t>
            </a:r>
            <a:br>
              <a:rPr lang="en-US" dirty="0"/>
            </a:br>
            <a:r>
              <a:rPr lang="en-US" dirty="0"/>
              <a:t>repeat the previous</a:t>
            </a:r>
            <a:br>
              <a:rPr lang="en-US" dirty="0"/>
            </a:br>
            <a:r>
              <a:rPr lang="en-US" dirty="0"/>
              <a:t>command after an undo</a:t>
            </a:r>
          </a:p>
          <a:p>
            <a:pPr lvl="1"/>
            <a:r>
              <a:rPr lang="en-US" dirty="0"/>
              <a:t>Office changes icon </a:t>
            </a:r>
          </a:p>
          <a:p>
            <a:r>
              <a:rPr lang="en-US" dirty="0"/>
              <a:t>Repeat is often not available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>
          <a:xfrm>
            <a:off x="5438777" y="116397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161352" y="116397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022640" y="116397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300064" y="116397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>
            <a:stCxn id="6" idx="6"/>
            <a:endCxn id="9" idx="2"/>
          </p:cNvCxnSpPr>
          <p:nvPr/>
        </p:nvCxnSpPr>
        <p:spPr>
          <a:xfrm>
            <a:off x="5911701" y="140043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6"/>
            <a:endCxn id="7" idx="2"/>
          </p:cNvCxnSpPr>
          <p:nvPr/>
        </p:nvCxnSpPr>
        <p:spPr>
          <a:xfrm>
            <a:off x="6772989" y="140043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6"/>
            <a:endCxn id="8" idx="2"/>
          </p:cNvCxnSpPr>
          <p:nvPr/>
        </p:nvCxnSpPr>
        <p:spPr>
          <a:xfrm>
            <a:off x="7634276" y="140043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970505" y="545692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create</a:t>
            </a:r>
            <a:br>
              <a:rPr lang="en-US" dirty="0"/>
            </a:br>
            <a:r>
              <a:rPr lang="en-US" dirty="0"/>
              <a:t>green </a:t>
            </a: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108444" y="552042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resize</a:t>
            </a:r>
            <a:br>
              <a:rPr lang="en-US" dirty="0"/>
            </a:b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028990" y="545692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make</a:t>
            </a:r>
            <a:br>
              <a:rPr lang="en-US" dirty="0"/>
            </a:br>
            <a:r>
              <a:rPr lang="en-US" dirty="0"/>
              <a:t>blue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12118" y="552042"/>
            <a:ext cx="77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rotate</a:t>
            </a:r>
            <a:br>
              <a:rPr lang="en-US" dirty="0"/>
            </a:b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1821347">
            <a:off x="9680629" y="1062158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452635" y="1898376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7175210" y="1898376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8036498" y="1898376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6313922" y="1898376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25" name="Straight Arrow Connector 24"/>
          <p:cNvCxnSpPr>
            <a:stCxn id="21" idx="6"/>
            <a:endCxn id="24" idx="2"/>
          </p:cNvCxnSpPr>
          <p:nvPr/>
        </p:nvCxnSpPr>
        <p:spPr>
          <a:xfrm>
            <a:off x="5925559" y="2134837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4" idx="6"/>
            <a:endCxn id="22" idx="2"/>
          </p:cNvCxnSpPr>
          <p:nvPr/>
        </p:nvCxnSpPr>
        <p:spPr>
          <a:xfrm>
            <a:off x="6786847" y="2134837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2" idx="6"/>
            <a:endCxn id="23" idx="2"/>
          </p:cNvCxnSpPr>
          <p:nvPr/>
        </p:nvCxnSpPr>
        <p:spPr>
          <a:xfrm>
            <a:off x="7648134" y="2134837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8910209" y="1898376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E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34" name="Straight Arrow Connector 33"/>
          <p:cNvCxnSpPr>
            <a:endCxn id="33" idx="2"/>
          </p:cNvCxnSpPr>
          <p:nvPr/>
        </p:nvCxnSpPr>
        <p:spPr>
          <a:xfrm>
            <a:off x="8521845" y="2134837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698432" y="1462607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repeat</a:t>
            </a:r>
          </a:p>
        </p:txBody>
      </p:sp>
      <p:sp>
        <p:nvSpPr>
          <p:cNvPr id="36" name="Isosceles Triangle 35"/>
          <p:cNvSpPr/>
          <p:nvPr/>
        </p:nvSpPr>
        <p:spPr bwMode="auto">
          <a:xfrm rot="1941059">
            <a:off x="9882575" y="1573449"/>
            <a:ext cx="554771" cy="889140"/>
          </a:xfrm>
          <a:prstGeom prst="triangl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6285868" y="4371550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8008443" y="4371550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8869731" y="4371550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7147155" y="4371550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41" name="Straight Arrow Connector 40"/>
          <p:cNvCxnSpPr>
            <a:stCxn id="37" idx="6"/>
            <a:endCxn id="40" idx="2"/>
          </p:cNvCxnSpPr>
          <p:nvPr/>
        </p:nvCxnSpPr>
        <p:spPr>
          <a:xfrm>
            <a:off x="6758792" y="4608011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0" idx="6"/>
            <a:endCxn id="38" idx="2"/>
          </p:cNvCxnSpPr>
          <p:nvPr/>
        </p:nvCxnSpPr>
        <p:spPr>
          <a:xfrm>
            <a:off x="7620080" y="4608011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8" idx="6"/>
            <a:endCxn id="39" idx="2"/>
          </p:cNvCxnSpPr>
          <p:nvPr/>
        </p:nvCxnSpPr>
        <p:spPr>
          <a:xfrm>
            <a:off x="8481367" y="4608011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817596" y="3753264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create</a:t>
            </a:r>
            <a:br>
              <a:rPr lang="en-US" dirty="0"/>
            </a:br>
            <a:r>
              <a:rPr lang="en-US" dirty="0"/>
              <a:t>green </a:t>
            </a: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955535" y="3759614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resize</a:t>
            </a:r>
            <a:br>
              <a:rPr lang="en-US" dirty="0"/>
            </a:b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876081" y="3753264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make</a:t>
            </a:r>
            <a:br>
              <a:rPr lang="en-US" dirty="0"/>
            </a:br>
            <a:r>
              <a:rPr lang="en-US" dirty="0"/>
              <a:t>blue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659209" y="3759614"/>
            <a:ext cx="77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rotate</a:t>
            </a:r>
            <a:br>
              <a:rPr lang="en-US" dirty="0"/>
            </a:br>
            <a:r>
              <a:rPr lang="en-US" dirty="0" err="1"/>
              <a:t>rect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 rot="1821347">
            <a:off x="9709129" y="4507124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311244" y="539115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8033819" y="539115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8895107" y="539115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7172532" y="539115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53" name="Straight Arrow Connector 52"/>
          <p:cNvCxnSpPr>
            <a:stCxn id="49" idx="6"/>
            <a:endCxn id="52" idx="2"/>
          </p:cNvCxnSpPr>
          <p:nvPr/>
        </p:nvCxnSpPr>
        <p:spPr>
          <a:xfrm>
            <a:off x="6784171" y="5627618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2" idx="6"/>
            <a:endCxn id="50" idx="2"/>
          </p:cNvCxnSpPr>
          <p:nvPr/>
        </p:nvCxnSpPr>
        <p:spPr>
          <a:xfrm>
            <a:off x="7645456" y="5627618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50" idx="6"/>
            <a:endCxn id="51" idx="2"/>
          </p:cNvCxnSpPr>
          <p:nvPr/>
        </p:nvCxnSpPr>
        <p:spPr>
          <a:xfrm>
            <a:off x="8506744" y="5627618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9709129" y="5323753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8311424" y="4658935"/>
            <a:ext cx="934871" cy="779647"/>
            <a:chOff x="3170277" y="2896694"/>
            <a:chExt cx="1184646" cy="1313065"/>
          </a:xfrm>
        </p:grpSpPr>
        <p:cxnSp>
          <p:nvCxnSpPr>
            <p:cNvPr id="58" name="Curved Connector 57"/>
            <p:cNvCxnSpPr/>
            <p:nvPr/>
          </p:nvCxnSpPr>
          <p:spPr>
            <a:xfrm rot="16200000" flipV="1">
              <a:off x="3662451" y="3865241"/>
              <a:ext cx="21389" cy="667648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3170277" y="2896694"/>
              <a:ext cx="1184646" cy="7775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60" name="Oval 59"/>
          <p:cNvSpPr/>
          <p:nvPr/>
        </p:nvSpPr>
        <p:spPr>
          <a:xfrm>
            <a:off x="8939207" y="6056623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E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61" name="Straight Arrow Connector 60"/>
          <p:cNvCxnSpPr>
            <a:endCxn id="60" idx="2"/>
          </p:cNvCxnSpPr>
          <p:nvPr/>
        </p:nvCxnSpPr>
        <p:spPr>
          <a:xfrm>
            <a:off x="8475934" y="5807786"/>
            <a:ext cx="463270" cy="485301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7537369" y="5959166"/>
            <a:ext cx="1249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Repeat</a:t>
            </a:r>
            <a:br>
              <a:rPr lang="en-US" dirty="0"/>
            </a:br>
            <a:r>
              <a:rPr lang="en-US" dirty="0"/>
              <a:t>make blue</a:t>
            </a:r>
          </a:p>
        </p:txBody>
      </p:sp>
      <p:sp>
        <p:nvSpPr>
          <p:cNvPr id="64" name="Isosceles Triangle 63"/>
          <p:cNvSpPr/>
          <p:nvPr/>
        </p:nvSpPr>
        <p:spPr bwMode="auto">
          <a:xfrm>
            <a:off x="9729450" y="5866779"/>
            <a:ext cx="554771" cy="889140"/>
          </a:xfrm>
          <a:prstGeom prst="triangl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67" name="Picture 66"/>
          <p:cNvPicPr/>
          <p:nvPr/>
        </p:nvPicPr>
        <p:blipFill>
          <a:blip r:embed="rId3"/>
          <a:stretch>
            <a:fillRect/>
          </a:stretch>
        </p:blipFill>
        <p:spPr>
          <a:xfrm>
            <a:off x="5163058" y="5562117"/>
            <a:ext cx="322188" cy="301967"/>
          </a:xfrm>
          <a:prstGeom prst="rect">
            <a:avLst/>
          </a:prstGeom>
        </p:spPr>
      </p:pic>
      <p:pic>
        <p:nvPicPr>
          <p:cNvPr id="68" name="Picture 67"/>
          <p:cNvPicPr/>
          <p:nvPr/>
        </p:nvPicPr>
        <p:blipFill>
          <a:blip r:embed="rId4"/>
          <a:stretch>
            <a:fillRect/>
          </a:stretch>
        </p:blipFill>
        <p:spPr>
          <a:xfrm>
            <a:off x="5611830" y="5562117"/>
            <a:ext cx="311981" cy="311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218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Complications: Operations </a:t>
            </a:r>
            <a:r>
              <a:rPr lang="en-US" i="1" dirty="0"/>
              <a:t>not</a:t>
            </a:r>
            <a:r>
              <a:rPr lang="en-US" dirty="0"/>
              <a:t> put on Undo Stack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51712"/>
            <a:ext cx="9601200" cy="50569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Scrolling</a:t>
            </a:r>
          </a:p>
          <a:p>
            <a:pPr lvl="1"/>
            <a:r>
              <a:rPr lang="en-US" dirty="0"/>
              <a:t>Might be useful to have a “go back”, like with hyperlinks</a:t>
            </a:r>
          </a:p>
          <a:p>
            <a:pPr lvl="1"/>
            <a:r>
              <a:rPr lang="en-US" dirty="0"/>
              <a:t>See research later</a:t>
            </a:r>
          </a:p>
          <a:p>
            <a:r>
              <a:rPr lang="en-US" dirty="0"/>
              <a:t>Changing the selection</a:t>
            </a:r>
          </a:p>
          <a:p>
            <a:pPr lvl="1"/>
            <a:r>
              <a:rPr lang="en-US" dirty="0"/>
              <a:t>not undoable, doesn’t change undo stack</a:t>
            </a:r>
          </a:p>
          <a:p>
            <a:pPr lvl="1"/>
            <a:r>
              <a:rPr lang="en-US" dirty="0"/>
              <a:t>My Topaz system made this available for undo – see later</a:t>
            </a:r>
          </a:p>
          <a:p>
            <a:r>
              <a:rPr lang="en-US" dirty="0"/>
              <a:t>Changing the value of controls, if doesn’t affect any objects</a:t>
            </a:r>
          </a:p>
          <a:p>
            <a:pPr lvl="1"/>
            <a:r>
              <a:rPr lang="en-US" dirty="0"/>
              <a:t>Changing the color of the next-drawn object</a:t>
            </a:r>
          </a:p>
          <a:p>
            <a:r>
              <a:rPr lang="en-US" dirty="0"/>
              <a:t>Copy (as in Cut-Copy-Paste)</a:t>
            </a:r>
          </a:p>
          <a:p>
            <a:pPr lvl="1"/>
            <a:r>
              <a:rPr lang="en-US" dirty="0"/>
              <a:t>Clipboard changes are not affected by undo</a:t>
            </a:r>
          </a:p>
          <a:p>
            <a:pPr lvl="2"/>
            <a:r>
              <a:rPr lang="en-US" dirty="0"/>
              <a:t>Lots of clever strategies take advantage of this</a:t>
            </a:r>
          </a:p>
          <a:p>
            <a:pPr lvl="2"/>
            <a:r>
              <a:rPr lang="en-US" dirty="0"/>
              <a:t>Also not possible since clipboard is global and undo is per-application</a:t>
            </a:r>
          </a:p>
          <a:p>
            <a:r>
              <a:rPr lang="en-US" dirty="0"/>
              <a:t>Saving to file is not undoable</a:t>
            </a:r>
          </a:p>
          <a:p>
            <a:pPr lvl="1"/>
            <a:r>
              <a:rPr lang="en-US" dirty="0"/>
              <a:t>Old: blocks off all previous operations</a:t>
            </a:r>
          </a:p>
          <a:p>
            <a:pPr lvl="1"/>
            <a:r>
              <a:rPr lang="en-US" dirty="0"/>
              <a:t>Current: not put on undo stack so can undo past saves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9889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418" y="357773"/>
            <a:ext cx="8707582" cy="1295400"/>
          </a:xfrm>
        </p:spPr>
        <p:txBody>
          <a:bodyPr/>
          <a:lstStyle/>
          <a:p>
            <a:r>
              <a:rPr lang="en-US" dirty="0"/>
              <a:t>Complications: operations that are collected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characters typed grouped into one undo</a:t>
            </a:r>
          </a:p>
          <a:p>
            <a:pPr lvl="1"/>
            <a:r>
              <a:rPr lang="en-US" dirty="0"/>
              <a:t>Similarly, multiple backspaces</a:t>
            </a:r>
          </a:p>
          <a:p>
            <a:r>
              <a:rPr lang="en-US" dirty="0"/>
              <a:t>Used of arrow keys to “nudge” graphics often grouped into 1 operation</a:t>
            </a:r>
          </a:p>
          <a:p>
            <a:endParaRPr lang="en-US" dirty="0"/>
          </a:p>
          <a:p>
            <a:r>
              <a:rPr lang="en-US" dirty="0"/>
              <a:t>Or, one operation causes </a:t>
            </a:r>
            <a:r>
              <a:rPr lang="en-US" i="1" dirty="0"/>
              <a:t>multiple entries</a:t>
            </a:r>
            <a:r>
              <a:rPr lang="en-US" dirty="0"/>
              <a:t> on undo stack: </a:t>
            </a:r>
            <a:r>
              <a:rPr lang="en-US" dirty="0" err="1"/>
              <a:t>teh</a:t>
            </a:r>
            <a:r>
              <a:rPr lang="en-US" dirty="0">
                <a:solidFill>
                  <a:srgbClr val="C00000"/>
                </a:solidFill>
              </a:rPr>
              <a:t>_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the_  (auto-correct; text)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2779158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92482</TotalTime>
  <Words>3478</Words>
  <Application>Microsoft Office PowerPoint</Application>
  <PresentationFormat>Widescreen</PresentationFormat>
  <Paragraphs>663</Paragraphs>
  <Slides>43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Arial</vt:lpstr>
      <vt:lpstr>Consolas</vt:lpstr>
      <vt:lpstr>Courier New</vt:lpstr>
      <vt:lpstr>Source Code Pro Light</vt:lpstr>
      <vt:lpstr>Tahoma</vt:lpstr>
      <vt:lpstr>Wingdings</vt:lpstr>
      <vt:lpstr>lecture template_polo</vt:lpstr>
      <vt:lpstr>Lecture 14: Command Objects &amp; Support for Undo</vt:lpstr>
      <vt:lpstr>Logistics</vt:lpstr>
      <vt:lpstr>Early Undo</vt:lpstr>
      <vt:lpstr>Computer “Undo”</vt:lpstr>
      <vt:lpstr>Single Level Undo</vt:lpstr>
      <vt:lpstr>Linear Undo</vt:lpstr>
      <vt:lpstr>Repeat</vt:lpstr>
      <vt:lpstr>Complications: Operations not put on Undo Stack</vt:lpstr>
      <vt:lpstr>Complications: operations that are collected</vt:lpstr>
      <vt:lpstr>Undo in Various Programs</vt:lpstr>
      <vt:lpstr>Adobe PhotoShop</vt:lpstr>
      <vt:lpstr>Undo implementations</vt:lpstr>
      <vt:lpstr>Command Object Pattern</vt:lpstr>
      <vt:lpstr>HW 5 design for Command Objects</vt:lpstr>
      <vt:lpstr>Sub-classes of command object</vt:lpstr>
      <vt:lpstr>Standard Process for using a Command Object</vt:lpstr>
      <vt:lpstr>Provided Example: ChangeFillColorCommandObject</vt:lpstr>
      <vt:lpstr>Example:</vt:lpstr>
      <vt:lpstr>Values</vt:lpstr>
      <vt:lpstr>Command Object Methods</vt:lpstr>
      <vt:lpstr>Other Command Object Methods</vt:lpstr>
      <vt:lpstr>Undo &amp; Redo</vt:lpstr>
      <vt:lpstr>Repeat</vt:lpstr>
      <vt:lpstr>Change Color Control</vt:lpstr>
      <vt:lpstr>Implementing Undo for Canvas</vt:lpstr>
      <vt:lpstr>Linear Undo Handler</vt:lpstr>
      <vt:lpstr>Advanced: Selective Undo</vt:lpstr>
      <vt:lpstr>Timeline view in Fusion 360</vt:lpstr>
      <vt:lpstr>Kurlander’s Graphics Histories</vt:lpstr>
      <vt:lpstr>Aquamarine</vt:lpstr>
      <vt:lpstr>Selective Undo by Region </vt:lpstr>
      <vt:lpstr>Region Conflicts: Flood Fill</vt:lpstr>
      <vt:lpstr>Direct Selective Undo or Inverse Model</vt:lpstr>
      <vt:lpstr>Direct Selective Undo Implementation</vt:lpstr>
      <vt:lpstr>Scripting = “Topaz”</vt:lpstr>
      <vt:lpstr>Pictures for Scripting: Object Search</vt:lpstr>
      <vt:lpstr>Pictures for Scripting: Generalize Position / Size</vt:lpstr>
      <vt:lpstr>Pictures for Scripting: Result</vt:lpstr>
      <vt:lpstr>Multi-User Undo</vt:lpstr>
      <vt:lpstr>Using Undo History for “Why” Help</vt:lpstr>
      <vt:lpstr>Crystal</vt:lpstr>
      <vt:lpstr>Crystal Implementation Overview</vt:lpstr>
      <vt:lpstr>Crystal Implementation, cont.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A Myers</cp:lastModifiedBy>
  <cp:revision>1356</cp:revision>
  <cp:lastPrinted>1601-01-01T00:00:00Z</cp:lastPrinted>
  <dcterms:created xsi:type="dcterms:W3CDTF">2001-06-15T20:03:27Z</dcterms:created>
  <dcterms:modified xsi:type="dcterms:W3CDTF">2021-10-25T18:00:59Z</dcterms:modified>
</cp:coreProperties>
</file>